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5"/>
  </p:notesMasterIdLst>
  <p:sldIdLst>
    <p:sldId id="276" r:id="rId4"/>
    <p:sldId id="621" r:id="rId5"/>
    <p:sldId id="620" r:id="rId6"/>
    <p:sldId id="622" r:id="rId7"/>
    <p:sldId id="510" r:id="rId8"/>
    <p:sldId id="623" r:id="rId9"/>
    <p:sldId id="629" r:id="rId10"/>
    <p:sldId id="512" r:id="rId11"/>
    <p:sldId id="371" r:id="rId12"/>
    <p:sldId id="513" r:id="rId13"/>
    <p:sldId id="515" r:id="rId14"/>
    <p:sldId id="624" r:id="rId15"/>
    <p:sldId id="336" r:id="rId16"/>
    <p:sldId id="625" r:id="rId17"/>
    <p:sldId id="516" r:id="rId18"/>
    <p:sldId id="626" r:id="rId19"/>
    <p:sldId id="627" r:id="rId20"/>
    <p:sldId id="628" r:id="rId21"/>
    <p:sldId id="619" r:id="rId22"/>
    <p:sldId id="387" r:id="rId23"/>
    <p:sldId id="518" r:id="rId24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0C3E1B-D4A1-07DA-76B7-F54871BAF6AF}" name="Lynn Stoddard" initials="LS" userId="S::lynns@sustainablect.org::1036e3df-b954-411d-838d-362d8d9ed2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5BC"/>
    <a:srgbClr val="FEC500"/>
    <a:srgbClr val="797E81"/>
    <a:srgbClr val="FFFFFF"/>
    <a:srgbClr val="9B6147"/>
    <a:srgbClr val="8DC63F"/>
    <a:srgbClr val="009444"/>
    <a:srgbClr val="27AAE1"/>
    <a:srgbClr val="005EAC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D9D933-3B60-EA41-AD61-A6DD671C6CF5}" v="6" dt="2022-06-08T16:52:26.911"/>
    <p1510:client id="{BCD8548B-1A6A-537C-1062-BF32494AB9BE}" v="1" dt="2022-06-13T20:34:40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7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9E97A-4C9B-4F5E-9583-1383B3171A5A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4F70A-5815-4B4E-BA01-931D3E22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0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4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7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UPDATE equity coach montage (Christina no longer a coach) and update fellows to 2022 cohort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2">
              <a:spcBef>
                <a:spcPts val="5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5B92C-1574-4535-901F-45A908C4E4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5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80B96-9B65-46A5-BDB3-C619C96A9CD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21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6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58DA08-ABFA-D94C-84F5-C6575D0A3275}"/>
              </a:ext>
            </a:extLst>
          </p:cNvPr>
          <p:cNvSpPr/>
          <p:nvPr userDrawn="1"/>
        </p:nvSpPr>
        <p:spPr>
          <a:xfrm>
            <a:off x="0" y="0"/>
            <a:ext cx="12192000" cy="2057400"/>
          </a:xfrm>
          <a:prstGeom prst="rect">
            <a:avLst/>
          </a:prstGeom>
          <a:solidFill>
            <a:srgbClr val="358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5E5AFCA2-969F-B040-ADC6-2A272C01BC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1143000"/>
            <a:ext cx="9140825" cy="9032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Heading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2BD50A6-F696-6A44-A082-7A2020099C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274" y="2753139"/>
            <a:ext cx="9140825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One</a:t>
            </a:r>
          </a:p>
        </p:txBody>
      </p:sp>
    </p:spTree>
    <p:extLst>
      <p:ext uri="{BB962C8B-B14F-4D97-AF65-F5344CB8AC3E}">
        <p14:creationId xmlns:p14="http://schemas.microsoft.com/office/powerpoint/2010/main" val="17988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58DA08-ABFA-D94C-84F5-C6575D0A3275}"/>
              </a:ext>
            </a:extLst>
          </p:cNvPr>
          <p:cNvSpPr/>
          <p:nvPr userDrawn="1"/>
        </p:nvSpPr>
        <p:spPr>
          <a:xfrm>
            <a:off x="0" y="0"/>
            <a:ext cx="12192000" cy="2057400"/>
          </a:xfrm>
          <a:prstGeom prst="rect">
            <a:avLst/>
          </a:prstGeom>
          <a:solidFill>
            <a:srgbClr val="0AA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5E5AFCA2-969F-B040-ADC6-2A272C01BC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1143000"/>
            <a:ext cx="9140825" cy="9032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Page Heading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2BD50A6-F696-6A44-A082-7A2020099C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274" y="2753139"/>
            <a:ext cx="9140825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One</a:t>
            </a:r>
          </a:p>
        </p:txBody>
      </p:sp>
    </p:spTree>
    <p:extLst>
      <p:ext uri="{BB962C8B-B14F-4D97-AF65-F5344CB8AC3E}">
        <p14:creationId xmlns:p14="http://schemas.microsoft.com/office/powerpoint/2010/main" val="3073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Lt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58DA08-ABFA-D94C-84F5-C6575D0A3275}"/>
              </a:ext>
            </a:extLst>
          </p:cNvPr>
          <p:cNvSpPr/>
          <p:nvPr userDrawn="1"/>
        </p:nvSpPr>
        <p:spPr>
          <a:xfrm>
            <a:off x="0" y="0"/>
            <a:ext cx="12192000" cy="2057400"/>
          </a:xfrm>
          <a:prstGeom prst="rect">
            <a:avLst/>
          </a:prstGeom>
          <a:solidFill>
            <a:srgbClr val="72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5E5AFCA2-969F-B040-ADC6-2A272C01BC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1143000"/>
            <a:ext cx="9140825" cy="9032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Page Heading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2BD50A6-F696-6A44-A082-7A2020099C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274" y="2753139"/>
            <a:ext cx="9140825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One</a:t>
            </a:r>
          </a:p>
        </p:txBody>
      </p:sp>
    </p:spTree>
    <p:extLst>
      <p:ext uri="{BB962C8B-B14F-4D97-AF65-F5344CB8AC3E}">
        <p14:creationId xmlns:p14="http://schemas.microsoft.com/office/powerpoint/2010/main" val="40839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L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58DA08-ABFA-D94C-84F5-C6575D0A3275}"/>
              </a:ext>
            </a:extLst>
          </p:cNvPr>
          <p:cNvSpPr/>
          <p:nvPr userDrawn="1"/>
        </p:nvSpPr>
        <p:spPr>
          <a:xfrm>
            <a:off x="0" y="0"/>
            <a:ext cx="12192000" cy="2057400"/>
          </a:xfrm>
          <a:prstGeom prst="rect">
            <a:avLst/>
          </a:prstGeom>
          <a:solidFill>
            <a:srgbClr val="27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5E5AFCA2-969F-B040-ADC6-2A272C01BC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1143000"/>
            <a:ext cx="9140825" cy="9032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Page Heading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2BD50A6-F696-6A44-A082-7A2020099C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275" y="2753139"/>
            <a:ext cx="5244548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072E4-D251-7347-9D0C-79E166917D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4052" y="2753139"/>
            <a:ext cx="5244548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Two</a:t>
            </a:r>
          </a:p>
        </p:txBody>
      </p:sp>
    </p:spTree>
    <p:extLst>
      <p:ext uri="{BB962C8B-B14F-4D97-AF65-F5344CB8AC3E}">
        <p14:creationId xmlns:p14="http://schemas.microsoft.com/office/powerpoint/2010/main" val="231493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92581B-70B1-F141-AF75-D6648FB74992}"/>
              </a:ext>
            </a:extLst>
          </p:cNvPr>
          <p:cNvSpPr/>
          <p:nvPr userDrawn="1"/>
        </p:nvSpPr>
        <p:spPr>
          <a:xfrm>
            <a:off x="0" y="0"/>
            <a:ext cx="12192000" cy="2057400"/>
          </a:xfrm>
          <a:prstGeom prst="rect">
            <a:avLst/>
          </a:prstGeom>
          <a:solidFill>
            <a:srgbClr val="358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6313B3A-29FC-5A46-AAF9-71C293D960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1143000"/>
            <a:ext cx="9140825" cy="9032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Page Heading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F53FFA6-EC4E-EF44-B236-BBD5E8665FF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2743200"/>
            <a:ext cx="3471863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3FF81B1B-EA6F-3B45-BAF6-C3F2A4E156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60068" y="2743200"/>
            <a:ext cx="3471863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68239AE2-AD6A-8543-B767-DD5003DEC3B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86633" y="2743200"/>
            <a:ext cx="3471863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Column Three</a:t>
            </a:r>
          </a:p>
        </p:txBody>
      </p:sp>
    </p:spTree>
    <p:extLst>
      <p:ext uri="{BB962C8B-B14F-4D97-AF65-F5344CB8AC3E}">
        <p14:creationId xmlns:p14="http://schemas.microsoft.com/office/powerpoint/2010/main" val="15718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ol_L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7261D4-1ECC-FB4D-A796-BFACBB677287}"/>
              </a:ext>
            </a:extLst>
          </p:cNvPr>
          <p:cNvSpPr/>
          <p:nvPr userDrawn="1"/>
        </p:nvSpPr>
        <p:spPr>
          <a:xfrm>
            <a:off x="0" y="0"/>
            <a:ext cx="12192000" cy="2057400"/>
          </a:xfrm>
          <a:prstGeom prst="rect">
            <a:avLst/>
          </a:prstGeom>
          <a:solidFill>
            <a:srgbClr val="27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D3233-0F1C-A54C-B095-23BC933914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9275" y="2743200"/>
            <a:ext cx="1968500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</a:lstStyle>
          <a:p>
            <a:pPr lvl="0"/>
            <a:r>
              <a:rPr lang="en-US"/>
              <a:t>Col 1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5F95B22-A1DE-254C-B459-50B24C7E44E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834481" y="2743200"/>
            <a:ext cx="1968500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</a:lstStyle>
          <a:p>
            <a:pPr lvl="0"/>
            <a:r>
              <a:rPr lang="en-US"/>
              <a:t>Col 2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70ABE50-3AEE-F64A-A13C-CE384A18829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19687" y="2743200"/>
            <a:ext cx="1968500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</a:lstStyle>
          <a:p>
            <a:pPr lvl="0"/>
            <a:r>
              <a:rPr lang="en-US"/>
              <a:t>Col 3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C7780DA-A4AE-A048-A81E-E6852DE43A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404893" y="2743200"/>
            <a:ext cx="1968500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</a:lstStyle>
          <a:p>
            <a:pPr lvl="0"/>
            <a:r>
              <a:rPr lang="en-US"/>
              <a:t>Col 4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2A63C03-CE44-B941-A059-AED3D922E04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690100" y="2743200"/>
            <a:ext cx="1968500" cy="3657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00"/>
              </a:lnSpc>
              <a:spcBef>
                <a:spcPts val="1300"/>
              </a:spcBef>
              <a:buNone/>
              <a:defRPr sz="2000"/>
            </a:lvl1pPr>
          </a:lstStyle>
          <a:p>
            <a:pPr lvl="0"/>
            <a:r>
              <a:rPr lang="en-US"/>
              <a:t>Col 5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350708C-AE94-E842-8E18-22E6783FDB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1143000"/>
            <a:ext cx="9140825" cy="9032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Page Heading</a:t>
            </a:r>
          </a:p>
        </p:txBody>
      </p:sp>
    </p:spTree>
    <p:extLst>
      <p:ext uri="{BB962C8B-B14F-4D97-AF65-F5344CB8AC3E}">
        <p14:creationId xmlns:p14="http://schemas.microsoft.com/office/powerpoint/2010/main" val="3990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Col_Blue" userDrawn="1">
  <p:cSld name="1_1Col_Blu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58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6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58FA37B-2E61-4F62-BFCE-5A85D054C35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2412" y="3940734"/>
            <a:ext cx="9147175" cy="5539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4000">
                <a:solidFill>
                  <a:srgbClr val="005EAD"/>
                </a:solidFill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0550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EB9DE0-3007-4949-87CE-E4E5BB9899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2412" y="3574974"/>
            <a:ext cx="9147175" cy="2492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800" b="1" spc="100" baseline="0">
                <a:solidFill>
                  <a:srgbClr val="00944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D42367-ECAC-CB49-BADB-FB63FA19D22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2412" y="3940734"/>
            <a:ext cx="9147175" cy="5539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4000">
                <a:solidFill>
                  <a:srgbClr val="005EAD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492460C-D000-453E-B707-D8555397B7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875" y="757334"/>
            <a:ext cx="7223577" cy="19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EB9DE0-3007-4949-87CE-E4E5BB9899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2412" y="3574974"/>
            <a:ext cx="9147175" cy="2492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800" b="1" spc="100" baseline="0">
                <a:solidFill>
                  <a:srgbClr val="00944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D42367-ECAC-CB49-BADB-FB63FA19D22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2412" y="3940734"/>
            <a:ext cx="9147175" cy="5539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4000">
                <a:solidFill>
                  <a:srgbClr val="005EAD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69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;p33">
            <a:extLst>
              <a:ext uri="{FF2B5EF4-FFF2-40B4-BE49-F238E27FC236}">
                <a16:creationId xmlns:a16="http://schemas.microsoft.com/office/drawing/2014/main" id="{03942F15-4BF5-4A0D-B14B-398360655DB1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E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1BAFE1A-7D4A-48F7-8DEF-C8E21711A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609244" y="6304534"/>
            <a:ext cx="1278960" cy="349654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1849DA48-CF0E-4BFD-8062-B138063DB8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415887"/>
            <a:ext cx="9140825" cy="7271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Heading</a:t>
            </a:r>
          </a:p>
        </p:txBody>
      </p:sp>
    </p:spTree>
    <p:extLst>
      <p:ext uri="{BB962C8B-B14F-4D97-AF65-F5344CB8AC3E}">
        <p14:creationId xmlns:p14="http://schemas.microsoft.com/office/powerpoint/2010/main" val="32896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hasis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;p33">
            <a:extLst>
              <a:ext uri="{FF2B5EF4-FFF2-40B4-BE49-F238E27FC236}">
                <a16:creationId xmlns:a16="http://schemas.microsoft.com/office/drawing/2014/main" id="{03942F15-4BF5-4A0D-B14B-398360655DB1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33177BF5-4719-407B-A506-4EEF28133B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415887"/>
            <a:ext cx="9140825" cy="7271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Heading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B4377D6-0D8B-431C-9509-336B55EE2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609244" y="6304534"/>
            <a:ext cx="1278960" cy="3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hasis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;p33">
            <a:extLst>
              <a:ext uri="{FF2B5EF4-FFF2-40B4-BE49-F238E27FC236}">
                <a16:creationId xmlns:a16="http://schemas.microsoft.com/office/drawing/2014/main" id="{03942F15-4BF5-4A0D-B14B-398360655DB1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33177BF5-4719-407B-A506-4EEF28133B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415887"/>
            <a:ext cx="9140825" cy="7271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Heading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B4377D6-0D8B-431C-9509-336B55EE2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609244" y="6304534"/>
            <a:ext cx="1278960" cy="3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phasis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;p33">
            <a:extLst>
              <a:ext uri="{FF2B5EF4-FFF2-40B4-BE49-F238E27FC236}">
                <a16:creationId xmlns:a16="http://schemas.microsoft.com/office/drawing/2014/main" id="{03942F15-4BF5-4A0D-B14B-398360655DB1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B7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33177BF5-4719-407B-A506-4EEF28133B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415887"/>
            <a:ext cx="9140825" cy="7271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Heading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B4377D6-0D8B-431C-9509-336B55EE2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609244" y="6304534"/>
            <a:ext cx="1278960" cy="3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9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mphasis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;p33">
            <a:extLst>
              <a:ext uri="{FF2B5EF4-FFF2-40B4-BE49-F238E27FC236}">
                <a16:creationId xmlns:a16="http://schemas.microsoft.com/office/drawing/2014/main" id="{03942F15-4BF5-4A0D-B14B-398360655DB1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7AA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33177BF5-4719-407B-A506-4EEF28133B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415887"/>
            <a:ext cx="9140825" cy="7271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Heading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B4377D6-0D8B-431C-9509-336B55EE2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609244" y="6304534"/>
            <a:ext cx="1278960" cy="3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_LtBlue">
    <p:bg>
      <p:bgPr>
        <a:solidFill>
          <a:srgbClr val="27A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E6DEE36-E6CD-A84D-9043-07740096F74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2286000"/>
            <a:ext cx="9147175" cy="75879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Emphasis Slide: Light Blue</a:t>
            </a:r>
          </a:p>
        </p:txBody>
      </p:sp>
    </p:spTree>
    <p:extLst>
      <p:ext uri="{BB962C8B-B14F-4D97-AF65-F5344CB8AC3E}">
        <p14:creationId xmlns:p14="http://schemas.microsoft.com/office/powerpoint/2010/main" val="4603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F81FEA-CA53-1D48-92B1-E0191608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91473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BC502-5146-9D40-B185-F7C972335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1473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6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59" r:id="rId2"/>
    <p:sldLayoutId id="2147483718" r:id="rId3"/>
    <p:sldLayoutId id="2147483655" r:id="rId4"/>
    <p:sldLayoutId id="2147483713" r:id="rId5"/>
    <p:sldLayoutId id="2147483714" r:id="rId6"/>
    <p:sldLayoutId id="2147483715" r:id="rId7"/>
    <p:sldLayoutId id="2147483716" r:id="rId8"/>
    <p:sldLayoutId id="2147483657" r:id="rId9"/>
    <p:sldLayoutId id="2147483675" r:id="rId10"/>
    <p:sldLayoutId id="2147483676" r:id="rId11"/>
    <p:sldLayoutId id="2147483678" r:id="rId12"/>
    <p:sldLayoutId id="2147483671" r:id="rId13"/>
    <p:sldLayoutId id="2147483661" r:id="rId14"/>
    <p:sldLayoutId id="2147483667" r:id="rId15"/>
    <p:sldLayoutId id="2147483717" r:id="rId16"/>
    <p:sldLayoutId id="214748371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 userDrawn="1">
          <p15:clr>
            <a:srgbClr val="A4A3A4"/>
          </p15:clr>
        </p15:guide>
        <p15:guide id="2" pos="734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ustainablect.org/actions-certifications/actions#open/action/5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stainablect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763796-2C7F-4859-B882-89080C308D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2412" y="3574974"/>
            <a:ext cx="9147175" cy="443198"/>
          </a:xfrm>
        </p:spPr>
        <p:txBody>
          <a:bodyPr/>
          <a:lstStyle/>
          <a:p>
            <a:r>
              <a:rPr lang="en-US" sz="3200" dirty="0"/>
              <a:t>Pre-header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464CB-B5B8-4498-A239-51D28D5420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2412" y="3940734"/>
            <a:ext cx="9147175" cy="830997"/>
          </a:xfrm>
        </p:spPr>
        <p:txBody>
          <a:bodyPr/>
          <a:lstStyle/>
          <a:p>
            <a:r>
              <a:rPr lang="en-US" sz="600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71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769C019-72E2-493B-9BB2-5AAD21A197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Community Match Fund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BA95DF4-ABD2-4AA5-8D35-7AF708FA4B54}"/>
              </a:ext>
            </a:extLst>
          </p:cNvPr>
          <p:cNvSpPr txBox="1">
            <a:spLocks/>
          </p:cNvSpPr>
          <p:nvPr/>
        </p:nvSpPr>
        <p:spPr>
          <a:xfrm>
            <a:off x="32657" y="1393894"/>
            <a:ext cx="6104921" cy="407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Fast, easy, flexible, no deadlines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Anyone with a good idea to improve their community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Crowdfunding doubled by $1-to-$1 matching grant from Sustainable CT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Up to $7,500 from matching grant</a:t>
            </a:r>
            <a:endParaRPr lang="en-US" dirty="0">
              <a:latin typeface="+mn-lt"/>
              <a:cs typeface="Calibri"/>
            </a:endParaRP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Coaching and support for project leaders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More than $2.5 million invested in over 220 community-led projects statewide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9247F8D-7804-2A28-CD8B-042FA67BA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35" y="1568115"/>
            <a:ext cx="5225936" cy="444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4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4CEB8C-24A6-4A14-9BBC-A00061C8F8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2412" y="3940734"/>
            <a:ext cx="9147175" cy="830997"/>
          </a:xfrm>
        </p:spPr>
        <p:txBody>
          <a:bodyPr/>
          <a:lstStyle/>
          <a:p>
            <a:r>
              <a:rPr lang="en-US" sz="6000" dirty="0"/>
              <a:t>Certification</a:t>
            </a:r>
          </a:p>
        </p:txBody>
      </p:sp>
    </p:spTree>
    <p:extLst>
      <p:ext uri="{BB962C8B-B14F-4D97-AF65-F5344CB8AC3E}">
        <p14:creationId xmlns:p14="http://schemas.microsoft.com/office/powerpoint/2010/main" val="12558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D3B79-251A-4072-BD08-81D7DF8448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Certification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4914A-E854-4570-B903-4438815AA291}"/>
              </a:ext>
            </a:extLst>
          </p:cNvPr>
          <p:cNvSpPr txBox="1"/>
          <p:nvPr/>
        </p:nvSpPr>
        <p:spPr>
          <a:xfrm>
            <a:off x="622302" y="2964238"/>
            <a:ext cx="348589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0" dirty="0">
                <a:solidFill>
                  <a:srgbClr val="005EAC"/>
                </a:solidFill>
                <a:effectLst/>
              </a:rPr>
              <a:t>2022 </a:t>
            </a:r>
            <a:r>
              <a:rPr lang="en-US" sz="2000" b="1" i="1" dirty="0">
                <a:solidFill>
                  <a:srgbClr val="005EAC"/>
                </a:solidFill>
                <a:effectLst/>
              </a:rPr>
              <a:t>Bronze</a:t>
            </a:r>
            <a:r>
              <a:rPr lang="en-US" sz="2000" b="1" i="0" dirty="0">
                <a:solidFill>
                  <a:srgbClr val="005EAC"/>
                </a:solidFill>
                <a:effectLst/>
              </a:rPr>
              <a:t> </a:t>
            </a:r>
            <a:br>
              <a:rPr lang="en-US" sz="2000" b="1" i="0" dirty="0">
                <a:solidFill>
                  <a:srgbClr val="005EAC"/>
                </a:solidFill>
                <a:effectLst/>
              </a:rPr>
            </a:br>
            <a:r>
              <a:rPr lang="en-US" sz="2000" b="1" i="0" dirty="0">
                <a:solidFill>
                  <a:srgbClr val="005EAC"/>
                </a:solidFill>
                <a:effectLst/>
              </a:rPr>
              <a:t>Certification Requirements</a:t>
            </a:r>
          </a:p>
          <a:p>
            <a:pPr algn="l"/>
            <a:endParaRPr lang="en-US" sz="2000" b="0" i="0" dirty="0">
              <a:solidFill>
                <a:srgbClr val="232222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232222"/>
                </a:solidFill>
                <a:effectLst/>
              </a:rPr>
              <a:t>Complete </a:t>
            </a:r>
            <a:r>
              <a:rPr lang="en-US" sz="2000" b="1" i="0" dirty="0">
                <a:solidFill>
                  <a:srgbClr val="232222"/>
                </a:solidFill>
                <a:effectLst/>
              </a:rPr>
              <a:t>1 Equity Toolkit</a:t>
            </a:r>
            <a:r>
              <a:rPr lang="en-US" sz="2000" b="0" i="0" dirty="0">
                <a:solidFill>
                  <a:srgbClr val="232222"/>
                </a:solidFill>
                <a:effectLst/>
              </a:rPr>
              <a:t> 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in Action </a:t>
            </a:r>
            <a:r>
              <a:rPr lang="en-US" sz="2000" b="0" i="1" u="sng" dirty="0">
                <a:solidFill>
                  <a:srgbClr val="009444"/>
                </a:solidFill>
                <a:effectLst/>
                <a:hlinkClick r:id="rId2"/>
              </a:rPr>
              <a:t>Optimize for Equity</a:t>
            </a:r>
            <a:r>
              <a:rPr lang="en-US" sz="2000" b="0" i="0" dirty="0">
                <a:solidFill>
                  <a:srgbClr val="232222"/>
                </a:solidFill>
                <a:effectLst/>
              </a:rPr>
              <a:t>.</a:t>
            </a:r>
          </a:p>
          <a:p>
            <a:pPr algn="l"/>
            <a:endParaRPr lang="en-US" sz="2000" b="0" i="0" dirty="0">
              <a:solidFill>
                <a:srgbClr val="232222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232222"/>
                </a:solidFill>
                <a:effectLst/>
              </a:rPr>
              <a:t>Complete at least </a:t>
            </a:r>
            <a:r>
              <a:rPr lang="en-US" sz="2000" b="1" i="0" dirty="0">
                <a:solidFill>
                  <a:srgbClr val="232222"/>
                </a:solidFill>
                <a:effectLst/>
              </a:rPr>
              <a:t>1 action</a:t>
            </a:r>
            <a:r>
              <a:rPr lang="en-US" sz="2000" b="0" i="0" dirty="0">
                <a:solidFill>
                  <a:srgbClr val="232222"/>
                </a:solidFill>
                <a:effectLst/>
              </a:rPr>
              <a:t> 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in each of the categories (1-12).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Successfully complete actions 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totaling </a:t>
            </a:r>
            <a:r>
              <a:rPr lang="en-US" sz="2000" b="1" i="0" dirty="0">
                <a:solidFill>
                  <a:srgbClr val="232222"/>
                </a:solidFill>
                <a:effectLst/>
              </a:rPr>
              <a:t>200 or more points</a:t>
            </a:r>
            <a:r>
              <a:rPr lang="en-US" sz="2000" b="0" i="0" dirty="0">
                <a:solidFill>
                  <a:srgbClr val="232222"/>
                </a:solidFill>
                <a:effectLst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81FA9-6344-49D3-94B7-A62A1432FF79}"/>
              </a:ext>
            </a:extLst>
          </p:cNvPr>
          <p:cNvSpPr txBox="1"/>
          <p:nvPr/>
        </p:nvSpPr>
        <p:spPr>
          <a:xfrm>
            <a:off x="4599539" y="2964238"/>
            <a:ext cx="348589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005EAC"/>
                </a:solidFill>
                <a:effectLst/>
              </a:rPr>
              <a:t>2022</a:t>
            </a:r>
            <a:r>
              <a:rPr lang="en-US" sz="2000" b="1" i="1" dirty="0">
                <a:solidFill>
                  <a:srgbClr val="005EAC"/>
                </a:solidFill>
                <a:effectLst/>
              </a:rPr>
              <a:t> Silver </a:t>
            </a:r>
            <a:br>
              <a:rPr lang="en-US" sz="2000" b="1" i="1" dirty="0">
                <a:solidFill>
                  <a:srgbClr val="005EAC"/>
                </a:solidFill>
                <a:effectLst/>
              </a:rPr>
            </a:br>
            <a:r>
              <a:rPr lang="en-US" sz="2000" b="1" i="1" dirty="0">
                <a:solidFill>
                  <a:srgbClr val="005EAC"/>
                </a:solidFill>
                <a:effectLst/>
              </a:rPr>
              <a:t>Certification Requirements</a:t>
            </a:r>
          </a:p>
          <a:p>
            <a:pPr algn="l"/>
            <a:endParaRPr lang="en-US" sz="2000" b="1" i="0" dirty="0">
              <a:solidFill>
                <a:srgbClr val="009444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232222"/>
                </a:solidFill>
                <a:effectLst/>
              </a:rPr>
              <a:t>Complete </a:t>
            </a:r>
            <a:r>
              <a:rPr lang="en-US" sz="2000" b="1" i="0" dirty="0">
                <a:solidFill>
                  <a:srgbClr val="232222"/>
                </a:solidFill>
                <a:effectLst/>
              </a:rPr>
              <a:t>3 Equity Toolkits</a:t>
            </a:r>
            <a:r>
              <a:rPr lang="en-US" sz="2000" b="0" i="0" dirty="0">
                <a:solidFill>
                  <a:srgbClr val="232222"/>
                </a:solidFill>
                <a:effectLst/>
              </a:rPr>
              <a:t> 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in Action </a:t>
            </a:r>
            <a:r>
              <a:rPr lang="en-US" sz="2000" b="0" i="1" u="sng" dirty="0">
                <a:solidFill>
                  <a:srgbClr val="009444"/>
                </a:solidFill>
                <a:effectLst/>
                <a:hlinkClick r:id="rId2"/>
              </a:rPr>
              <a:t>Optimize for Equity</a:t>
            </a:r>
            <a:r>
              <a:rPr lang="en-US" sz="2000" b="0" i="0" dirty="0">
                <a:solidFill>
                  <a:srgbClr val="232222"/>
                </a:solidFill>
                <a:effectLst/>
              </a:rPr>
              <a:t>.</a:t>
            </a:r>
          </a:p>
          <a:p>
            <a:pPr algn="l"/>
            <a:endParaRPr lang="en-US" sz="2000" b="0" i="0" dirty="0">
              <a:solidFill>
                <a:srgbClr val="232222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232222"/>
                </a:solidFill>
                <a:effectLst/>
              </a:rPr>
              <a:t>Complete at least </a:t>
            </a:r>
            <a:r>
              <a:rPr lang="en-US" sz="2000" b="1" i="0" dirty="0">
                <a:solidFill>
                  <a:srgbClr val="232222"/>
                </a:solidFill>
                <a:effectLst/>
              </a:rPr>
              <a:t>1 action</a:t>
            </a:r>
            <a:r>
              <a:rPr lang="en-US" sz="2000" b="0" i="0" dirty="0">
                <a:solidFill>
                  <a:srgbClr val="232222"/>
                </a:solidFill>
                <a:effectLst/>
              </a:rPr>
              <a:t> 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in each of the categories (1-12).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Successfully complete actions </a:t>
            </a:r>
            <a:br>
              <a:rPr lang="en-US" sz="2000" b="0" i="0" dirty="0">
                <a:solidFill>
                  <a:srgbClr val="232222"/>
                </a:solidFill>
                <a:effectLst/>
              </a:rPr>
            </a:br>
            <a:r>
              <a:rPr lang="en-US" sz="2000" b="0" i="0" dirty="0">
                <a:solidFill>
                  <a:srgbClr val="232222"/>
                </a:solidFill>
                <a:effectLst/>
              </a:rPr>
              <a:t>totaling </a:t>
            </a:r>
            <a:r>
              <a:rPr lang="en-US" sz="2000" b="1" i="0" dirty="0">
                <a:solidFill>
                  <a:srgbClr val="232222"/>
                </a:solidFill>
                <a:effectLst/>
              </a:rPr>
              <a:t>400 or more points</a:t>
            </a:r>
            <a:r>
              <a:rPr lang="en-US" b="0" i="0" dirty="0">
                <a:solidFill>
                  <a:srgbClr val="232222"/>
                </a:solidFill>
                <a:effectLst/>
                <a:latin typeface="trueno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4A532-D93D-45C4-B869-AAE11223442B}"/>
              </a:ext>
            </a:extLst>
          </p:cNvPr>
          <p:cNvSpPr txBox="1"/>
          <p:nvPr/>
        </p:nvSpPr>
        <p:spPr>
          <a:xfrm>
            <a:off x="8576776" y="2964238"/>
            <a:ext cx="3212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5EAC"/>
                </a:solidFill>
                <a:effectLst/>
              </a:rPr>
              <a:t>2023</a:t>
            </a:r>
            <a:r>
              <a:rPr lang="en-US" sz="2000" b="1" i="1" dirty="0">
                <a:solidFill>
                  <a:srgbClr val="005EAC"/>
                </a:solidFill>
                <a:effectLst/>
              </a:rPr>
              <a:t> </a:t>
            </a:r>
            <a:r>
              <a:rPr lang="en-US" sz="2000" b="1" i="1" dirty="0">
                <a:solidFill>
                  <a:srgbClr val="005EAC"/>
                </a:solidFill>
              </a:rPr>
              <a:t>Gold</a:t>
            </a:r>
            <a:r>
              <a:rPr lang="en-US" sz="2000" b="1" i="1" dirty="0">
                <a:solidFill>
                  <a:srgbClr val="005EAC"/>
                </a:solidFill>
                <a:effectLst/>
              </a:rPr>
              <a:t> </a:t>
            </a:r>
            <a:br>
              <a:rPr lang="en-US" sz="2000" b="1" i="1" dirty="0">
                <a:solidFill>
                  <a:srgbClr val="005EAC"/>
                </a:solidFill>
                <a:effectLst/>
              </a:rPr>
            </a:br>
            <a:r>
              <a:rPr lang="en-US" sz="2000" b="1" i="1" dirty="0">
                <a:solidFill>
                  <a:srgbClr val="005EAC"/>
                </a:solidFill>
                <a:effectLst/>
              </a:rPr>
              <a:t>Certification Requirements</a:t>
            </a:r>
          </a:p>
          <a:p>
            <a:pPr algn="l"/>
            <a:endParaRPr lang="en-US" sz="2000" b="1" i="0" dirty="0">
              <a:solidFill>
                <a:srgbClr val="009444"/>
              </a:solidFill>
              <a:effectLst/>
            </a:endParaRPr>
          </a:p>
          <a:p>
            <a:pPr algn="l"/>
            <a:r>
              <a:rPr lang="en-US" sz="2000" b="1" i="1" dirty="0">
                <a:solidFill>
                  <a:srgbClr val="232222"/>
                </a:solidFill>
                <a:effectLst/>
              </a:rPr>
              <a:t>COMING IN 2023! </a:t>
            </a:r>
            <a:endParaRPr lang="en-US" sz="2000" b="1" i="1" dirty="0"/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FE41B17-3B2D-40FE-914A-1A9B28F8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93" y="1369457"/>
            <a:ext cx="1151039" cy="163132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51075CF-E495-449A-9242-199A3D52C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934" y="1373411"/>
            <a:ext cx="1151039" cy="163132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5C7C78ED-3AE7-4D3C-9790-F937B0BEF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498" y="1377365"/>
            <a:ext cx="1148249" cy="16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513" r="1046" b="38624"/>
          <a:stretch/>
        </p:blipFill>
        <p:spPr>
          <a:xfrm>
            <a:off x="283028" y="1570963"/>
            <a:ext cx="11625943" cy="265197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818EF-E7E0-5443-B5A8-5FD791788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49" b="55948"/>
          <a:stretch/>
        </p:blipFill>
        <p:spPr>
          <a:xfrm>
            <a:off x="2065509" y="3776641"/>
            <a:ext cx="4619502" cy="260015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2CF9C-0357-4367-BE3F-E5BE9EBADA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1279E-6AC1-4496-8E40-B2A2BE3DC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82" r="23212"/>
          <a:stretch/>
        </p:blipFill>
        <p:spPr>
          <a:xfrm>
            <a:off x="7283727" y="3776641"/>
            <a:ext cx="2406373" cy="260015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8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DBEA-816B-495D-93EE-85BF757A30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Climate Leaders Designation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EC16A9-5501-424A-A2EA-AD41E3D1B52A}"/>
              </a:ext>
            </a:extLst>
          </p:cNvPr>
          <p:cNvSpPr txBox="1">
            <a:spLocks/>
          </p:cNvSpPr>
          <p:nvPr/>
        </p:nvSpPr>
        <p:spPr>
          <a:xfrm>
            <a:off x="549276" y="1466645"/>
            <a:ext cx="8170182" cy="450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600" b="1" dirty="0">
                <a:solidFill>
                  <a:srgbClr val="8DC63F"/>
                </a:solidFill>
              </a:rPr>
              <a:t>Goals:</a:t>
            </a:r>
          </a:p>
          <a:p>
            <a:pPr marL="342900" indent="-342900" fontAlgn="base"/>
            <a:r>
              <a:rPr lang="en-US" sz="2200" dirty="0"/>
              <a:t>Create high visibility around climate action within the Sustainable CT framework</a:t>
            </a:r>
          </a:p>
          <a:p>
            <a:pPr marL="342900" indent="-342900" fontAlgn="base"/>
            <a:r>
              <a:rPr lang="en-US" sz="2200" dirty="0"/>
              <a:t>Accelerate municipal implementation of high-impact GHG actions</a:t>
            </a:r>
          </a:p>
          <a:p>
            <a:pPr marL="342900" indent="-342900" fontAlgn="base"/>
            <a:r>
              <a:rPr lang="en-US" sz="2200" dirty="0"/>
              <a:t>Advance and align with state climate goals through collective municipal action</a:t>
            </a:r>
          </a:p>
          <a:p>
            <a:pPr marL="0" indent="0" fontAlgn="base">
              <a:buNone/>
            </a:pPr>
            <a:r>
              <a:rPr lang="en-US" sz="2600" b="1" dirty="0">
                <a:solidFill>
                  <a:srgbClr val="8DC63F"/>
                </a:solidFill>
              </a:rPr>
              <a:t>2022 Pilot Year:</a:t>
            </a:r>
          </a:p>
          <a:p>
            <a:pPr marL="342900" indent="-342900" fontAlgn="base"/>
            <a:r>
              <a:rPr lang="en-US" sz="2200" dirty="0"/>
              <a:t>Climate Leaders Designation is an add-on to certification, showcasing towns that include high-impact GHG actions in achieving Sustainable CT certification</a:t>
            </a:r>
          </a:p>
          <a:p>
            <a:pPr marL="342900" indent="-342900" fontAlgn="base"/>
            <a:r>
              <a:rPr lang="en-US" sz="2200" dirty="0"/>
              <a:t>Municipality can choose any combination of Climate Leaders actions to earn 140 points</a:t>
            </a:r>
          </a:p>
          <a:p>
            <a:pPr marL="342900" indent="-342900" fontAlgn="base"/>
            <a:endParaRPr lang="en-US" dirty="0"/>
          </a:p>
        </p:txBody>
      </p:sp>
      <p:pic>
        <p:nvPicPr>
          <p:cNvPr id="5" name="Picture 8" descr="New Milford River Trail | Connecticut Trails | TrailLink">
            <a:extLst>
              <a:ext uri="{FF2B5EF4-FFF2-40B4-BE49-F238E27FC236}">
                <a16:creationId xmlns:a16="http://schemas.microsoft.com/office/drawing/2014/main" id="{570DDC07-481C-4177-96BC-1E0E1AF03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2" t="1302" r="29874" b="8801"/>
          <a:stretch/>
        </p:blipFill>
        <p:spPr bwMode="auto">
          <a:xfrm>
            <a:off x="9074916" y="1658586"/>
            <a:ext cx="2461149" cy="4089071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271DE5-B048-493D-9134-D801EFD17E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2412" y="3940734"/>
            <a:ext cx="9147175" cy="830997"/>
          </a:xfrm>
        </p:spPr>
        <p:txBody>
          <a:bodyPr/>
          <a:lstStyle/>
          <a:p>
            <a:r>
              <a:rPr lang="en-US" sz="6000" dirty="0"/>
              <a:t>Impact and Benefits</a:t>
            </a:r>
          </a:p>
        </p:txBody>
      </p:sp>
    </p:spTree>
    <p:extLst>
      <p:ext uri="{BB962C8B-B14F-4D97-AF65-F5344CB8AC3E}">
        <p14:creationId xmlns:p14="http://schemas.microsoft.com/office/powerpoint/2010/main" val="23113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75062-40C2-4918-92C2-332BF4DA65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712869B-9F58-47D9-8AA8-444868E6873B}"/>
              </a:ext>
            </a:extLst>
          </p:cNvPr>
          <p:cNvSpPr txBox="1">
            <a:spLocks/>
          </p:cNvSpPr>
          <p:nvPr/>
        </p:nvSpPr>
        <p:spPr>
          <a:xfrm>
            <a:off x="549275" y="1685391"/>
            <a:ext cx="5337000" cy="43116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1"/>
              </a:buClr>
            </a:pPr>
            <a:r>
              <a:rPr lang="en-US" b="1" dirty="0">
                <a:solidFill>
                  <a:srgbClr val="1B75BC"/>
                </a:solidFill>
              </a:rPr>
              <a:t>129 </a:t>
            </a:r>
            <a:r>
              <a:rPr lang="en-US" dirty="0"/>
              <a:t>CT towns participating (76%)</a:t>
            </a:r>
          </a:p>
          <a:p>
            <a:pPr marL="342900" indent="-342900">
              <a:buClr>
                <a:schemeClr val="tx1"/>
              </a:buClr>
            </a:pPr>
            <a:r>
              <a:rPr lang="en-US" b="1" dirty="0">
                <a:solidFill>
                  <a:srgbClr val="1B75BC"/>
                </a:solidFill>
              </a:rPr>
              <a:t>66 </a:t>
            </a:r>
            <a:r>
              <a:rPr lang="en-US" dirty="0"/>
              <a:t>towns certified, representing </a:t>
            </a:r>
            <a:r>
              <a:rPr lang="en-US"/>
              <a:t>60% of population</a:t>
            </a:r>
            <a:endParaRPr lang="en-US">
              <a:cs typeface="Calibri"/>
            </a:endParaRPr>
          </a:p>
          <a:p>
            <a:pPr marL="342900" indent="-342900"/>
            <a:r>
              <a:rPr lang="en-US" dirty="0"/>
              <a:t>More than </a:t>
            </a:r>
            <a:r>
              <a:rPr lang="en-US" b="1" dirty="0">
                <a:solidFill>
                  <a:srgbClr val="1B75BC"/>
                </a:solidFill>
              </a:rPr>
              <a:t>2,750</a:t>
            </a:r>
            <a:r>
              <a:rPr lang="en-US" dirty="0">
                <a:solidFill>
                  <a:srgbClr val="1B75BC"/>
                </a:solidFill>
              </a:rPr>
              <a:t> </a:t>
            </a:r>
            <a:r>
              <a:rPr lang="en-US" dirty="0"/>
              <a:t>sustainability actions  implemented</a:t>
            </a:r>
          </a:p>
          <a:p>
            <a:pPr marL="342900" indent="-342900"/>
            <a:r>
              <a:rPr lang="en-US" dirty="0"/>
              <a:t>More than </a:t>
            </a:r>
            <a:r>
              <a:rPr lang="en-US" b="1" dirty="0">
                <a:solidFill>
                  <a:srgbClr val="1B75BC"/>
                </a:solidFill>
              </a:rPr>
              <a:t>$2.5 million </a:t>
            </a:r>
            <a:r>
              <a:rPr lang="en-US" dirty="0"/>
              <a:t>invested in community-led projects</a:t>
            </a:r>
          </a:p>
          <a:p>
            <a:pPr marL="342900" indent="-342900"/>
            <a:r>
              <a:rPr lang="en-US" dirty="0"/>
              <a:t>Connected, inclusive, resilient communities</a:t>
            </a:r>
          </a:p>
          <a:p>
            <a:endParaRPr lang="en-US" dirty="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0305C31-AC25-4874-A2FC-516C46781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766" y="1544825"/>
            <a:ext cx="5652590" cy="417112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2CF9C-0357-4367-BE3F-E5BE9EBADA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A465997-B2F0-4045-AAD7-D538D4FCB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550" y="147865"/>
            <a:ext cx="4172630" cy="99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“We are proud to see Hartford recognized once again with a Sustainable CT silver-level certification… and I want to thank Sustainable CT for their leadership in building a more sustainable Connecticut.”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—Mayor Luke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Bronin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Hartford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7373CD4-E28B-4B4F-A563-F58537B9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 r="24577"/>
          <a:stretch>
            <a:fillRect/>
          </a:stretch>
        </p:blipFill>
        <p:spPr bwMode="auto">
          <a:xfrm>
            <a:off x="3011291" y="200250"/>
            <a:ext cx="1650743" cy="2227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C8FDDF-B0BD-41B1-A8B0-008A9675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137" y="4799012"/>
            <a:ext cx="1162050" cy="15557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7FBD7342-9096-43AB-BDF7-C1B92802D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712" y="4865687"/>
            <a:ext cx="2249488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“This fellowship gave me a unique professional experience at the intersection of nonprofit work and municipal government.”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1B75BC"/>
                </a:solidFill>
                <a:effectLst/>
                <a:latin typeface="Georgia" panose="02040502050405020303" pitchFamily="18" charset="0"/>
              </a:rPr>
              <a:t>—Adrian Huq, 2022 Sustainable CT Fellow </a:t>
            </a: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1B75BC"/>
                </a:solidFill>
                <a:effectLst/>
                <a:latin typeface="Georgia" panose="02040502050405020303" pitchFamily="18" charset="0"/>
              </a:rPr>
            </a:b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1B75BC"/>
                </a:solidFill>
                <a:effectLst/>
                <a:latin typeface="Georgia" panose="02040502050405020303" pitchFamily="18" charset="0"/>
              </a:rPr>
              <a:t>with Naugatuck Valley Council of Governments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FF7723A-75E7-4926-93AF-110148FC9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300" y="1415143"/>
            <a:ext cx="2136775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“</a:t>
            </a:r>
            <a:r>
              <a:rPr kumimoji="0" lang="en-US" altLang="en-US" sz="11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Thanks to Sustainable CT’s jump-start, I Heart My Home CT is assisting other agencies and municipalities to meet their residential energy efficiency targets.” </a:t>
            </a:r>
            <a:endParaRPr kumimoji="0" lang="en-US" altLang="en-US" sz="11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1B75BC"/>
                </a:solidFill>
                <a:effectLst/>
                <a:latin typeface="Georgia" panose="02040502050405020303" pitchFamily="18" charset="0"/>
              </a:rPr>
              <a:t>—Kathy Fay, Director of Community  Sustainability, NHS New Haven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726AE4A2-8F6E-49CC-B0E5-09DE9626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5685" b="4114"/>
          <a:stretch>
            <a:fillRect/>
          </a:stretch>
        </p:blipFill>
        <p:spPr bwMode="auto">
          <a:xfrm>
            <a:off x="8166549" y="1372281"/>
            <a:ext cx="1163638" cy="15509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0B67B26-22C8-41B7-B3E7-81B8E78D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r="15137"/>
          <a:stretch>
            <a:fillRect/>
          </a:stretch>
        </p:blipFill>
        <p:spPr bwMode="auto">
          <a:xfrm>
            <a:off x="8166549" y="3087234"/>
            <a:ext cx="1162051" cy="15478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E862F1C6-2DE4-4E43-ACF6-6592D9DF1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950" y="3058659"/>
            <a:ext cx="224948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“The [Equity] Coach helped us sharpen our focus on reaching out to the East Hartford community, to gain input and suggestions of individuals who may be underserved.”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1B75BC"/>
                </a:solidFill>
                <a:effectLst/>
                <a:latin typeface="Georgia" panose="02040502050405020303" pitchFamily="18" charset="0"/>
              </a:rPr>
              <a:t>—Tom Baptist, Director of Public Works, </a:t>
            </a:r>
            <a:b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1B75BC"/>
                </a:solidFill>
                <a:effectLst/>
                <a:latin typeface="Georgia" panose="02040502050405020303" pitchFamily="18" charset="0"/>
              </a:rPr>
            </a:b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1B75BC"/>
                </a:solidFill>
                <a:effectLst/>
                <a:latin typeface="Georgia" panose="02040502050405020303" pitchFamily="18" charset="0"/>
              </a:rPr>
              <a:t>East Hartford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A0D6A-DDEA-4CE4-BE29-F370EBFB155D}"/>
              </a:ext>
            </a:extLst>
          </p:cNvPr>
          <p:cNvSpPr txBox="1"/>
          <p:nvPr/>
        </p:nvSpPr>
        <p:spPr>
          <a:xfrm>
            <a:off x="544285" y="2539259"/>
            <a:ext cx="7296377" cy="400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</a:rPr>
              <a:t>Protects the environment and reduces greenhouse gases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</a:rPr>
              <a:t>Saves money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</a:rPr>
              <a:t>Provides a rallying point and collective vision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</a:rPr>
              <a:t>Offers access to matching funds for projects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</a:rPr>
              <a:t>Recognizes/showcases your accomplishments and commitment to sustainability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</a:rPr>
              <a:t>Promotes civic pride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</a:rPr>
              <a:t>Attracts new business, smart development, a skilled workforce and new families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8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4F2DA6-0C1E-4F1F-8E48-F8323427C3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2412" y="3940734"/>
            <a:ext cx="9147175" cy="830997"/>
          </a:xfrm>
        </p:spPr>
        <p:txBody>
          <a:bodyPr/>
          <a:lstStyle/>
          <a:p>
            <a:r>
              <a:rPr lang="en-US" sz="6000" dirty="0"/>
              <a:t>Get Involved</a:t>
            </a:r>
          </a:p>
        </p:txBody>
      </p:sp>
    </p:spTree>
    <p:extLst>
      <p:ext uri="{BB962C8B-B14F-4D97-AF65-F5344CB8AC3E}">
        <p14:creationId xmlns:p14="http://schemas.microsoft.com/office/powerpoint/2010/main" val="395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CA49BD-E95A-43E5-9336-5817D5A705F3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947487" y="2727099"/>
            <a:ext cx="30369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D9C505-1E08-4A60-9973-B4717045B3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Become a Sustainable CT Community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2075C2-038E-4117-ADC3-C6C284DCAE7B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3937412" y="2727099"/>
            <a:ext cx="30369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2A8F98-B5B6-4B72-AE7B-45EEEB5ACBCE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5927337" y="2727099"/>
            <a:ext cx="30369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F1EACB-B37B-4662-AF95-E278BB229369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7917262" y="2727099"/>
            <a:ext cx="30369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C96C02-8E52-4D7D-9F7F-0BC3021C71CB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9907187" y="2727099"/>
            <a:ext cx="30369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1B1E84-242C-46B4-83D2-2582C9570169}"/>
              </a:ext>
            </a:extLst>
          </p:cNvPr>
          <p:cNvGrpSpPr/>
          <p:nvPr/>
        </p:nvGrpSpPr>
        <p:grpSpPr>
          <a:xfrm>
            <a:off x="261256" y="1883984"/>
            <a:ext cx="1838078" cy="4019435"/>
            <a:chOff x="261256" y="1883984"/>
            <a:chExt cx="1838078" cy="40194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35CDA2-A9EE-4761-9721-C10F4AA2DA39}"/>
                </a:ext>
              </a:extLst>
            </p:cNvPr>
            <p:cNvSpPr/>
            <p:nvPr/>
          </p:nvSpPr>
          <p:spPr>
            <a:xfrm>
              <a:off x="261256" y="1883984"/>
              <a:ext cx="1686231" cy="1686231"/>
            </a:xfrm>
            <a:custGeom>
              <a:avLst/>
              <a:gdLst>
                <a:gd name="connsiteX0" fmla="*/ 0 w 2902148"/>
                <a:gd name="connsiteY0" fmla="*/ 1451074 h 2902148"/>
                <a:gd name="connsiteX1" fmla="*/ 1451074 w 2902148"/>
                <a:gd name="connsiteY1" fmla="*/ 0 h 2902148"/>
                <a:gd name="connsiteX2" fmla="*/ 2902148 w 2902148"/>
                <a:gd name="connsiteY2" fmla="*/ 1451074 h 2902148"/>
                <a:gd name="connsiteX3" fmla="*/ 1451074 w 2902148"/>
                <a:gd name="connsiteY3" fmla="*/ 2902148 h 2902148"/>
                <a:gd name="connsiteX4" fmla="*/ 0 w 2902148"/>
                <a:gd name="connsiteY4" fmla="*/ 1451074 h 290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2902148">
                  <a:moveTo>
                    <a:pt x="0" y="1451074"/>
                  </a:moveTo>
                  <a:cubicBezTo>
                    <a:pt x="0" y="649668"/>
                    <a:pt x="649668" y="0"/>
                    <a:pt x="1451074" y="0"/>
                  </a:cubicBezTo>
                  <a:cubicBezTo>
                    <a:pt x="2252480" y="0"/>
                    <a:pt x="2902148" y="649668"/>
                    <a:pt x="2902148" y="1451074"/>
                  </a:cubicBezTo>
                  <a:cubicBezTo>
                    <a:pt x="2902148" y="2252480"/>
                    <a:pt x="2252480" y="2902148"/>
                    <a:pt x="1451074" y="2902148"/>
                  </a:cubicBezTo>
                  <a:cubicBezTo>
                    <a:pt x="649668" y="2902148"/>
                    <a:pt x="0" y="2252480"/>
                    <a:pt x="0" y="1451074"/>
                  </a:cubicBezTo>
                  <a:close/>
                </a:path>
              </a:pathLst>
            </a:custGeom>
            <a:solidFill>
              <a:srgbClr val="27AAE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84725" tIns="450410" rIns="584725" bIns="450410" numCol="1" spcCol="1270" anchor="ctr" anchorCtr="0">
              <a:no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3BAD699C-275D-4884-9BBA-6989F4B4D6D6}"/>
                </a:ext>
              </a:extLst>
            </p:cNvPr>
            <p:cNvSpPr txBox="1">
              <a:spLocks/>
            </p:cNvSpPr>
            <p:nvPr/>
          </p:nvSpPr>
          <p:spPr>
            <a:xfrm>
              <a:off x="489304" y="3796323"/>
              <a:ext cx="1610030" cy="210709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ts val="2600"/>
                </a:lnSpc>
              </a:pPr>
              <a:r>
                <a:rPr lang="en-US" sz="1800" kern="0" dirty="0">
                  <a:latin typeface="+mn-lt"/>
                  <a:cs typeface="Calibri Light" panose="020F0302020204030204" pitchFamily="34" charset="0"/>
                </a:rPr>
                <a:t>Pass a resolution, establish a Sustainability Team.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7F409F-FB84-4A14-BBBF-94A5E529C08D}"/>
              </a:ext>
            </a:extLst>
          </p:cNvPr>
          <p:cNvGrpSpPr/>
          <p:nvPr/>
        </p:nvGrpSpPr>
        <p:grpSpPr>
          <a:xfrm>
            <a:off x="2251180" y="1883984"/>
            <a:ext cx="1874506" cy="4020075"/>
            <a:chOff x="2251180" y="1883984"/>
            <a:chExt cx="1874506" cy="402007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C74884E-A7C3-4933-AEA8-2693C7304734}"/>
                </a:ext>
              </a:extLst>
            </p:cNvPr>
            <p:cNvSpPr/>
            <p:nvPr/>
          </p:nvSpPr>
          <p:spPr>
            <a:xfrm>
              <a:off x="2251181" y="1883984"/>
              <a:ext cx="1686231" cy="1686231"/>
            </a:xfrm>
            <a:custGeom>
              <a:avLst/>
              <a:gdLst>
                <a:gd name="connsiteX0" fmla="*/ 0 w 2902148"/>
                <a:gd name="connsiteY0" fmla="*/ 1451074 h 2902148"/>
                <a:gd name="connsiteX1" fmla="*/ 1451074 w 2902148"/>
                <a:gd name="connsiteY1" fmla="*/ 0 h 2902148"/>
                <a:gd name="connsiteX2" fmla="*/ 2902148 w 2902148"/>
                <a:gd name="connsiteY2" fmla="*/ 1451074 h 2902148"/>
                <a:gd name="connsiteX3" fmla="*/ 1451074 w 2902148"/>
                <a:gd name="connsiteY3" fmla="*/ 2902148 h 2902148"/>
                <a:gd name="connsiteX4" fmla="*/ 0 w 2902148"/>
                <a:gd name="connsiteY4" fmla="*/ 1451074 h 290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2902148">
                  <a:moveTo>
                    <a:pt x="0" y="1451074"/>
                  </a:moveTo>
                  <a:cubicBezTo>
                    <a:pt x="0" y="649668"/>
                    <a:pt x="649668" y="0"/>
                    <a:pt x="1451074" y="0"/>
                  </a:cubicBezTo>
                  <a:cubicBezTo>
                    <a:pt x="2252480" y="0"/>
                    <a:pt x="2902148" y="649668"/>
                    <a:pt x="2902148" y="1451074"/>
                  </a:cubicBezTo>
                  <a:cubicBezTo>
                    <a:pt x="2902148" y="2252480"/>
                    <a:pt x="2252480" y="2902148"/>
                    <a:pt x="1451074" y="2902148"/>
                  </a:cubicBezTo>
                  <a:cubicBezTo>
                    <a:pt x="649668" y="2902148"/>
                    <a:pt x="0" y="2252480"/>
                    <a:pt x="0" y="1451074"/>
                  </a:cubicBezTo>
                  <a:close/>
                </a:path>
              </a:pathLst>
            </a:custGeom>
            <a:solidFill>
              <a:srgbClr val="27AAE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84725" tIns="450410" rIns="584725" bIns="45041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21" name="Content Placeholder 3">
              <a:extLst>
                <a:ext uri="{FF2B5EF4-FFF2-40B4-BE49-F238E27FC236}">
                  <a16:creationId xmlns:a16="http://schemas.microsoft.com/office/drawing/2014/main" id="{90F20C7E-95F5-40F4-B851-EAF22CC976D0}"/>
                </a:ext>
              </a:extLst>
            </p:cNvPr>
            <p:cNvSpPr txBox="1">
              <a:spLocks/>
            </p:cNvSpPr>
            <p:nvPr/>
          </p:nvSpPr>
          <p:spPr>
            <a:xfrm>
              <a:off x="2251180" y="3796963"/>
              <a:ext cx="1874506" cy="210709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ts val="2600"/>
                </a:lnSpc>
              </a:pPr>
              <a:r>
                <a:rPr lang="en-US" sz="1800" kern="0" dirty="0">
                  <a:latin typeface="+mn-lt"/>
                  <a:cs typeface="Calibri Light" panose="020F0302020204030204" pitchFamily="34" charset="0"/>
                </a:rPr>
                <a:t>Register your community at </a:t>
              </a:r>
              <a:r>
                <a:rPr lang="en-US" sz="1800" kern="0" dirty="0">
                  <a:solidFill>
                    <a:schemeClr val="tx1"/>
                  </a:solidFill>
                  <a:latin typeface="+mn-lt"/>
                  <a:cs typeface="Calibri Light" panose="020F0302020204030204" pitchFamily="34" charset="0"/>
                </a:rPr>
                <a:t>sustainablect.org.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1F0EDC-3D08-4E46-B087-0C6BA66BAC51}"/>
              </a:ext>
            </a:extLst>
          </p:cNvPr>
          <p:cNvGrpSpPr/>
          <p:nvPr/>
        </p:nvGrpSpPr>
        <p:grpSpPr>
          <a:xfrm>
            <a:off x="4241106" y="1883984"/>
            <a:ext cx="1789676" cy="4210195"/>
            <a:chOff x="4241106" y="1883984"/>
            <a:chExt cx="1789676" cy="421019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C87400-1B91-45F9-9DA9-B60F79C1BCC3}"/>
                </a:ext>
              </a:extLst>
            </p:cNvPr>
            <p:cNvSpPr/>
            <p:nvPr/>
          </p:nvSpPr>
          <p:spPr>
            <a:xfrm>
              <a:off x="4241106" y="1883984"/>
              <a:ext cx="1686231" cy="1686231"/>
            </a:xfrm>
            <a:custGeom>
              <a:avLst/>
              <a:gdLst>
                <a:gd name="connsiteX0" fmla="*/ 0 w 2902148"/>
                <a:gd name="connsiteY0" fmla="*/ 1451074 h 2902148"/>
                <a:gd name="connsiteX1" fmla="*/ 1451074 w 2902148"/>
                <a:gd name="connsiteY1" fmla="*/ 0 h 2902148"/>
                <a:gd name="connsiteX2" fmla="*/ 2902148 w 2902148"/>
                <a:gd name="connsiteY2" fmla="*/ 1451074 h 2902148"/>
                <a:gd name="connsiteX3" fmla="*/ 1451074 w 2902148"/>
                <a:gd name="connsiteY3" fmla="*/ 2902148 h 2902148"/>
                <a:gd name="connsiteX4" fmla="*/ 0 w 2902148"/>
                <a:gd name="connsiteY4" fmla="*/ 1451074 h 290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2902148">
                  <a:moveTo>
                    <a:pt x="0" y="1451074"/>
                  </a:moveTo>
                  <a:cubicBezTo>
                    <a:pt x="0" y="649668"/>
                    <a:pt x="649668" y="0"/>
                    <a:pt x="1451074" y="0"/>
                  </a:cubicBezTo>
                  <a:cubicBezTo>
                    <a:pt x="2252480" y="0"/>
                    <a:pt x="2902148" y="649668"/>
                    <a:pt x="2902148" y="1451074"/>
                  </a:cubicBezTo>
                  <a:cubicBezTo>
                    <a:pt x="2902148" y="2252480"/>
                    <a:pt x="2252480" y="2902148"/>
                    <a:pt x="1451074" y="2902148"/>
                  </a:cubicBezTo>
                  <a:cubicBezTo>
                    <a:pt x="649668" y="2902148"/>
                    <a:pt x="0" y="2252480"/>
                    <a:pt x="0" y="1451074"/>
                  </a:cubicBezTo>
                  <a:close/>
                </a:path>
              </a:pathLst>
            </a:custGeom>
            <a:solidFill>
              <a:srgbClr val="27AAE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84725" tIns="450410" rIns="584725" bIns="45041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F65960BF-B9CC-4191-8988-71A1935FE376}"/>
                </a:ext>
              </a:extLst>
            </p:cNvPr>
            <p:cNvSpPr txBox="1">
              <a:spLocks/>
            </p:cNvSpPr>
            <p:nvPr/>
          </p:nvSpPr>
          <p:spPr>
            <a:xfrm>
              <a:off x="4265134" y="3796323"/>
              <a:ext cx="1765648" cy="229785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ts val="2600"/>
                </a:lnSpc>
              </a:pPr>
              <a:r>
                <a:rPr lang="en-US" sz="1800" kern="0" dirty="0">
                  <a:latin typeface="+mn-lt"/>
                  <a:cs typeface="Calibri Light" panose="020F0302020204030204" pitchFamily="34" charset="0"/>
                </a:rPr>
                <a:t>Set a vision for how to improve your community using Sustainable CT’s roadmap.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403984E-B87A-4AE2-9D91-6E5FB6D8FC56}"/>
              </a:ext>
            </a:extLst>
          </p:cNvPr>
          <p:cNvGrpSpPr/>
          <p:nvPr/>
        </p:nvGrpSpPr>
        <p:grpSpPr>
          <a:xfrm>
            <a:off x="6231031" y="1883984"/>
            <a:ext cx="1869093" cy="4019435"/>
            <a:chOff x="6231031" y="1883984"/>
            <a:chExt cx="1869093" cy="401943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902222-AB75-4A89-B012-C96DF16E127E}"/>
                </a:ext>
              </a:extLst>
            </p:cNvPr>
            <p:cNvSpPr/>
            <p:nvPr/>
          </p:nvSpPr>
          <p:spPr>
            <a:xfrm>
              <a:off x="6231031" y="1883984"/>
              <a:ext cx="1686231" cy="1686231"/>
            </a:xfrm>
            <a:custGeom>
              <a:avLst/>
              <a:gdLst>
                <a:gd name="connsiteX0" fmla="*/ 0 w 2902148"/>
                <a:gd name="connsiteY0" fmla="*/ 1451074 h 2902148"/>
                <a:gd name="connsiteX1" fmla="*/ 1451074 w 2902148"/>
                <a:gd name="connsiteY1" fmla="*/ 0 h 2902148"/>
                <a:gd name="connsiteX2" fmla="*/ 2902148 w 2902148"/>
                <a:gd name="connsiteY2" fmla="*/ 1451074 h 2902148"/>
                <a:gd name="connsiteX3" fmla="*/ 1451074 w 2902148"/>
                <a:gd name="connsiteY3" fmla="*/ 2902148 h 2902148"/>
                <a:gd name="connsiteX4" fmla="*/ 0 w 2902148"/>
                <a:gd name="connsiteY4" fmla="*/ 1451074 h 290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2902148">
                  <a:moveTo>
                    <a:pt x="0" y="1451074"/>
                  </a:moveTo>
                  <a:cubicBezTo>
                    <a:pt x="0" y="649668"/>
                    <a:pt x="649668" y="0"/>
                    <a:pt x="1451074" y="0"/>
                  </a:cubicBezTo>
                  <a:cubicBezTo>
                    <a:pt x="2252480" y="0"/>
                    <a:pt x="2902148" y="649668"/>
                    <a:pt x="2902148" y="1451074"/>
                  </a:cubicBezTo>
                  <a:cubicBezTo>
                    <a:pt x="2902148" y="2252480"/>
                    <a:pt x="2252480" y="2902148"/>
                    <a:pt x="1451074" y="2902148"/>
                  </a:cubicBezTo>
                  <a:cubicBezTo>
                    <a:pt x="649668" y="2902148"/>
                    <a:pt x="0" y="2252480"/>
                    <a:pt x="0" y="1451074"/>
                  </a:cubicBezTo>
                  <a:close/>
                </a:path>
              </a:pathLst>
            </a:custGeom>
            <a:solidFill>
              <a:srgbClr val="27AAE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84725" tIns="450410" rIns="584725" bIns="45041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4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D44114F7-9D7F-464E-AD1C-50812B885584}"/>
                </a:ext>
              </a:extLst>
            </p:cNvPr>
            <p:cNvSpPr txBox="1">
              <a:spLocks/>
            </p:cNvSpPr>
            <p:nvPr/>
          </p:nvSpPr>
          <p:spPr>
            <a:xfrm>
              <a:off x="6334476" y="3796323"/>
              <a:ext cx="1765648" cy="210709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ts val="2600"/>
                </a:lnSpc>
              </a:pPr>
              <a:r>
                <a:rPr lang="en-US" sz="1800" kern="0" dirty="0">
                  <a:latin typeface="+mn-lt"/>
                  <a:cs typeface="Calibri Light" panose="020F0302020204030204" pitchFamily="34" charset="0"/>
                </a:rPr>
                <a:t>Optimize for Equity – Start working on your equity action submission.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CCF400-AC75-4D5E-9CBE-63AC3E481261}"/>
              </a:ext>
            </a:extLst>
          </p:cNvPr>
          <p:cNvGrpSpPr/>
          <p:nvPr/>
        </p:nvGrpSpPr>
        <p:grpSpPr>
          <a:xfrm>
            <a:off x="10210881" y="1883984"/>
            <a:ext cx="1709284" cy="4020075"/>
            <a:chOff x="10210881" y="1883984"/>
            <a:chExt cx="1709284" cy="4020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9753C95-6595-4FDD-9F80-8842FA983794}"/>
                </a:ext>
              </a:extLst>
            </p:cNvPr>
            <p:cNvSpPr/>
            <p:nvPr/>
          </p:nvSpPr>
          <p:spPr>
            <a:xfrm>
              <a:off x="10210881" y="1883984"/>
              <a:ext cx="1686231" cy="1686231"/>
            </a:xfrm>
            <a:custGeom>
              <a:avLst/>
              <a:gdLst>
                <a:gd name="connsiteX0" fmla="*/ 0 w 2902148"/>
                <a:gd name="connsiteY0" fmla="*/ 1451074 h 2902148"/>
                <a:gd name="connsiteX1" fmla="*/ 1451074 w 2902148"/>
                <a:gd name="connsiteY1" fmla="*/ 0 h 2902148"/>
                <a:gd name="connsiteX2" fmla="*/ 2902148 w 2902148"/>
                <a:gd name="connsiteY2" fmla="*/ 1451074 h 2902148"/>
                <a:gd name="connsiteX3" fmla="*/ 1451074 w 2902148"/>
                <a:gd name="connsiteY3" fmla="*/ 2902148 h 2902148"/>
                <a:gd name="connsiteX4" fmla="*/ 0 w 2902148"/>
                <a:gd name="connsiteY4" fmla="*/ 1451074 h 290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2902148">
                  <a:moveTo>
                    <a:pt x="0" y="1451074"/>
                  </a:moveTo>
                  <a:cubicBezTo>
                    <a:pt x="0" y="649668"/>
                    <a:pt x="649668" y="0"/>
                    <a:pt x="1451074" y="0"/>
                  </a:cubicBezTo>
                  <a:cubicBezTo>
                    <a:pt x="2252480" y="0"/>
                    <a:pt x="2902148" y="649668"/>
                    <a:pt x="2902148" y="1451074"/>
                  </a:cubicBezTo>
                  <a:cubicBezTo>
                    <a:pt x="2902148" y="2252480"/>
                    <a:pt x="2252480" y="2902148"/>
                    <a:pt x="1451074" y="2902148"/>
                  </a:cubicBezTo>
                  <a:cubicBezTo>
                    <a:pt x="649668" y="2902148"/>
                    <a:pt x="0" y="2252480"/>
                    <a:pt x="0" y="1451074"/>
                  </a:cubicBezTo>
                  <a:close/>
                </a:path>
              </a:pathLst>
            </a:custGeom>
            <a:solidFill>
              <a:srgbClr val="27AAE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84725" tIns="450410" rIns="584725" bIns="45041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</a:t>
              </a:r>
            </a:p>
          </p:txBody>
        </p:sp>
        <p:sp>
          <p:nvSpPr>
            <p:cNvPr id="24" name="Content Placeholder 6">
              <a:extLst>
                <a:ext uri="{FF2B5EF4-FFF2-40B4-BE49-F238E27FC236}">
                  <a16:creationId xmlns:a16="http://schemas.microsoft.com/office/drawing/2014/main" id="{432DEABE-A0B5-4F30-A1DB-0437BEC82CE3}"/>
                </a:ext>
              </a:extLst>
            </p:cNvPr>
            <p:cNvSpPr txBox="1">
              <a:spLocks/>
            </p:cNvSpPr>
            <p:nvPr/>
          </p:nvSpPr>
          <p:spPr>
            <a:xfrm>
              <a:off x="10417772" y="3796963"/>
              <a:ext cx="1502393" cy="210709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ts val="2600"/>
                </a:lnSpc>
              </a:pPr>
              <a:r>
                <a:rPr lang="en-US" sz="2400" b="1" kern="0" dirty="0">
                  <a:solidFill>
                    <a:schemeClr val="tx1"/>
                  </a:solidFill>
                  <a:latin typeface="+mn-lt"/>
                  <a:cs typeface="Calibri Light" panose="020F0302020204030204" pitchFamily="34" charset="0"/>
                </a:rPr>
                <a:t>Get certified!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C740F0-1AB9-4D1C-8F06-C01E401DDE57}"/>
              </a:ext>
            </a:extLst>
          </p:cNvPr>
          <p:cNvGrpSpPr/>
          <p:nvPr/>
        </p:nvGrpSpPr>
        <p:grpSpPr>
          <a:xfrm>
            <a:off x="8220956" y="1883984"/>
            <a:ext cx="1869094" cy="4019435"/>
            <a:chOff x="8220956" y="1883984"/>
            <a:chExt cx="1869094" cy="401943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AE766C-D42C-452D-9940-1EC144CC51BC}"/>
                </a:ext>
              </a:extLst>
            </p:cNvPr>
            <p:cNvSpPr/>
            <p:nvPr/>
          </p:nvSpPr>
          <p:spPr>
            <a:xfrm>
              <a:off x="8220956" y="1883984"/>
              <a:ext cx="1686231" cy="1686231"/>
            </a:xfrm>
            <a:custGeom>
              <a:avLst/>
              <a:gdLst>
                <a:gd name="connsiteX0" fmla="*/ 0 w 2902148"/>
                <a:gd name="connsiteY0" fmla="*/ 1451074 h 2902148"/>
                <a:gd name="connsiteX1" fmla="*/ 1451074 w 2902148"/>
                <a:gd name="connsiteY1" fmla="*/ 0 h 2902148"/>
                <a:gd name="connsiteX2" fmla="*/ 2902148 w 2902148"/>
                <a:gd name="connsiteY2" fmla="*/ 1451074 h 2902148"/>
                <a:gd name="connsiteX3" fmla="*/ 1451074 w 2902148"/>
                <a:gd name="connsiteY3" fmla="*/ 2902148 h 2902148"/>
                <a:gd name="connsiteX4" fmla="*/ 0 w 2902148"/>
                <a:gd name="connsiteY4" fmla="*/ 1451074 h 290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2902148">
                  <a:moveTo>
                    <a:pt x="0" y="1451074"/>
                  </a:moveTo>
                  <a:cubicBezTo>
                    <a:pt x="0" y="649668"/>
                    <a:pt x="649668" y="0"/>
                    <a:pt x="1451074" y="0"/>
                  </a:cubicBezTo>
                  <a:cubicBezTo>
                    <a:pt x="2252480" y="0"/>
                    <a:pt x="2902148" y="649668"/>
                    <a:pt x="2902148" y="1451074"/>
                  </a:cubicBezTo>
                  <a:cubicBezTo>
                    <a:pt x="2902148" y="2252480"/>
                    <a:pt x="2252480" y="2902148"/>
                    <a:pt x="1451074" y="2902148"/>
                  </a:cubicBezTo>
                  <a:cubicBezTo>
                    <a:pt x="649668" y="2902148"/>
                    <a:pt x="0" y="2252480"/>
                    <a:pt x="0" y="1451074"/>
                  </a:cubicBezTo>
                  <a:close/>
                </a:path>
              </a:pathLst>
            </a:custGeom>
            <a:solidFill>
              <a:srgbClr val="27AAE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84725" tIns="450410" rIns="584725" bIns="45041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5</a:t>
              </a:r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DE35619-8AA9-4330-A951-29688104F593}"/>
                </a:ext>
              </a:extLst>
            </p:cNvPr>
            <p:cNvSpPr txBox="1">
              <a:spLocks/>
            </p:cNvSpPr>
            <p:nvPr/>
          </p:nvSpPr>
          <p:spPr>
            <a:xfrm>
              <a:off x="8324402" y="3796323"/>
              <a:ext cx="1765648" cy="210709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ts val="2600"/>
                </a:lnSpc>
                <a:spcBef>
                  <a:spcPts val="13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latin typeface="+mn-lt"/>
                  <a:cs typeface="Calibri Light" panose="020F0302020204030204" pitchFamily="34" charset="0"/>
                </a:rPr>
                <a:t>Complete at least 1 action in each category. Use our tools and resources!</a:t>
              </a:r>
            </a:p>
            <a:p>
              <a:endParaRPr lang="en-US" sz="1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15F45B-1539-4E37-B794-1A1A6747BCBE}"/>
              </a:ext>
            </a:extLst>
          </p:cNvPr>
          <p:cNvSpPr/>
          <p:nvPr/>
        </p:nvSpPr>
        <p:spPr>
          <a:xfrm>
            <a:off x="0" y="0"/>
            <a:ext cx="12192000" cy="1144588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B155C86-9813-4155-B166-6F1E9F2BAEB4}"/>
              </a:ext>
            </a:extLst>
          </p:cNvPr>
          <p:cNvSpPr txBox="1">
            <a:spLocks/>
          </p:cNvSpPr>
          <p:nvPr/>
        </p:nvSpPr>
        <p:spPr>
          <a:xfrm>
            <a:off x="549275" y="382835"/>
            <a:ext cx="9140825" cy="7617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dirty="0">
                <a:solidFill>
                  <a:schemeClr val="bg1"/>
                </a:solidFill>
              </a:rPr>
              <a:t>Sustainable 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522C0C-24B4-4144-B60B-6808160D4500}"/>
              </a:ext>
            </a:extLst>
          </p:cNvPr>
          <p:cNvSpPr txBox="1">
            <a:spLocks/>
          </p:cNvSpPr>
          <p:nvPr/>
        </p:nvSpPr>
        <p:spPr>
          <a:xfrm>
            <a:off x="549275" y="1861458"/>
            <a:ext cx="6417582" cy="4121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3200" dirty="0"/>
              <a:t>Vision and Overview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3200" dirty="0"/>
              <a:t>Roadmap of Actions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3200" dirty="0"/>
              <a:t>Resources: Technical Assistance </a:t>
            </a:r>
            <a:br>
              <a:rPr lang="en-US" sz="3200" dirty="0"/>
            </a:br>
            <a:r>
              <a:rPr lang="en-US" sz="3200" dirty="0"/>
              <a:t>and Funding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3200" dirty="0"/>
              <a:t>Certification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3200" dirty="0"/>
              <a:t>Impact and Benefits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3200" dirty="0"/>
              <a:t>Get involved</a:t>
            </a:r>
          </a:p>
        </p:txBody>
      </p:sp>
      <p:pic>
        <p:nvPicPr>
          <p:cNvPr id="9" name="Picture 8" descr="A picture containing email&#10;&#10;Description automatically generated">
            <a:extLst>
              <a:ext uri="{FF2B5EF4-FFF2-40B4-BE49-F238E27FC236}">
                <a16:creationId xmlns:a16="http://schemas.microsoft.com/office/drawing/2014/main" id="{DFAD9962-4EBE-4DC2-8524-0A44297FC2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576193" y="6335985"/>
            <a:ext cx="1290810" cy="35327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C12D34D-16C6-4996-AA53-613093DEE58E}"/>
              </a:ext>
            </a:extLst>
          </p:cNvPr>
          <p:cNvSpPr/>
          <p:nvPr/>
        </p:nvSpPr>
        <p:spPr>
          <a:xfrm>
            <a:off x="6117772" y="1713356"/>
            <a:ext cx="5324451" cy="4121387"/>
          </a:xfrm>
          <a:custGeom>
            <a:avLst/>
            <a:gdLst>
              <a:gd name="connsiteX0" fmla="*/ 489857 w 4865914"/>
              <a:gd name="connsiteY0" fmla="*/ 239486 h 3766458"/>
              <a:gd name="connsiteX1" fmla="*/ 402772 w 4865914"/>
              <a:gd name="connsiteY1" fmla="*/ 2721429 h 3766458"/>
              <a:gd name="connsiteX2" fmla="*/ 576943 w 4865914"/>
              <a:gd name="connsiteY2" fmla="*/ 3026229 h 3766458"/>
              <a:gd name="connsiteX3" fmla="*/ 0 w 4865914"/>
              <a:gd name="connsiteY3" fmla="*/ 3461658 h 3766458"/>
              <a:gd name="connsiteX4" fmla="*/ 195943 w 4865914"/>
              <a:gd name="connsiteY4" fmla="*/ 3766458 h 3766458"/>
              <a:gd name="connsiteX5" fmla="*/ 1796143 w 4865914"/>
              <a:gd name="connsiteY5" fmla="*/ 3178629 h 3766458"/>
              <a:gd name="connsiteX6" fmla="*/ 1970314 w 4865914"/>
              <a:gd name="connsiteY6" fmla="*/ 2852058 h 3766458"/>
              <a:gd name="connsiteX7" fmla="*/ 2329543 w 4865914"/>
              <a:gd name="connsiteY7" fmla="*/ 2667000 h 3766458"/>
              <a:gd name="connsiteX8" fmla="*/ 2960914 w 4865914"/>
              <a:gd name="connsiteY8" fmla="*/ 2775858 h 3766458"/>
              <a:gd name="connsiteX9" fmla="*/ 4767943 w 4865914"/>
              <a:gd name="connsiteY9" fmla="*/ 2449286 h 3766458"/>
              <a:gd name="connsiteX10" fmla="*/ 4778829 w 4865914"/>
              <a:gd name="connsiteY10" fmla="*/ 2188029 h 3766458"/>
              <a:gd name="connsiteX11" fmla="*/ 4865914 w 4865914"/>
              <a:gd name="connsiteY11" fmla="*/ 2133600 h 3766458"/>
              <a:gd name="connsiteX12" fmla="*/ 4724400 w 4865914"/>
              <a:gd name="connsiteY12" fmla="*/ 0 h 3766458"/>
              <a:gd name="connsiteX13" fmla="*/ 2340429 w 4865914"/>
              <a:gd name="connsiteY13" fmla="*/ 130629 h 3766458"/>
              <a:gd name="connsiteX14" fmla="*/ 2264229 w 4865914"/>
              <a:gd name="connsiteY14" fmla="*/ 261258 h 3766458"/>
              <a:gd name="connsiteX15" fmla="*/ 2198914 w 4865914"/>
              <a:gd name="connsiteY15" fmla="*/ 152400 h 3766458"/>
              <a:gd name="connsiteX16" fmla="*/ 489857 w 4865914"/>
              <a:gd name="connsiteY16" fmla="*/ 239486 h 376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65914" h="3766458">
                <a:moveTo>
                  <a:pt x="489857" y="239486"/>
                </a:moveTo>
                <a:lnTo>
                  <a:pt x="402772" y="2721429"/>
                </a:lnTo>
                <a:lnTo>
                  <a:pt x="576943" y="3026229"/>
                </a:lnTo>
                <a:lnTo>
                  <a:pt x="0" y="3461658"/>
                </a:lnTo>
                <a:lnTo>
                  <a:pt x="195943" y="3766458"/>
                </a:lnTo>
                <a:lnTo>
                  <a:pt x="1796143" y="3178629"/>
                </a:lnTo>
                <a:lnTo>
                  <a:pt x="1970314" y="2852058"/>
                </a:lnTo>
                <a:lnTo>
                  <a:pt x="2329543" y="2667000"/>
                </a:lnTo>
                <a:lnTo>
                  <a:pt x="2960914" y="2775858"/>
                </a:lnTo>
                <a:lnTo>
                  <a:pt x="4767943" y="2449286"/>
                </a:lnTo>
                <a:lnTo>
                  <a:pt x="4778829" y="2188029"/>
                </a:lnTo>
                <a:lnTo>
                  <a:pt x="4865914" y="2133600"/>
                </a:lnTo>
                <a:lnTo>
                  <a:pt x="4724400" y="0"/>
                </a:lnTo>
                <a:lnTo>
                  <a:pt x="2340429" y="130629"/>
                </a:lnTo>
                <a:lnTo>
                  <a:pt x="2264229" y="261258"/>
                </a:lnTo>
                <a:lnTo>
                  <a:pt x="2198914" y="152400"/>
                </a:lnTo>
                <a:lnTo>
                  <a:pt x="489857" y="239486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7000" t="-7000" r="-7000" b="-7000"/>
            </a:stretch>
          </a:blipFill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8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D858C-6485-804F-834D-FD334DAE2E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Thank You, Sustainable CT Funders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E32EE02-C8E3-7243-9715-D6EDEBF9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0" t="3276" r="65774" b="54192"/>
          <a:stretch/>
        </p:blipFill>
        <p:spPr>
          <a:xfrm>
            <a:off x="286786" y="1331802"/>
            <a:ext cx="2344650" cy="1555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626EF-F2E1-124F-8E04-E5B319D0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625" y="4729136"/>
            <a:ext cx="4046069" cy="72711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136BF9C-6C3E-F14F-BE5F-CCC5EB6ED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5" t="6565" r="4765" b="54873"/>
          <a:stretch/>
        </p:blipFill>
        <p:spPr>
          <a:xfrm>
            <a:off x="2758707" y="1477837"/>
            <a:ext cx="3304621" cy="1340415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6F21DC4-2799-7648-9E4F-2FBB56245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8" t="86051" r="31366" b="1686"/>
          <a:stretch/>
        </p:blipFill>
        <p:spPr>
          <a:xfrm>
            <a:off x="286786" y="3743562"/>
            <a:ext cx="4202392" cy="104434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EB5BF8D-BC9D-4126-A49C-6E644C19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4" t="52807" b="12790"/>
          <a:stretch/>
        </p:blipFill>
        <p:spPr>
          <a:xfrm>
            <a:off x="2017259" y="2818252"/>
            <a:ext cx="4046069" cy="119589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79F7EA2-EE07-403C-956F-25F0C6B6B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5" t="18592" r="55177" b="67619"/>
          <a:stretch/>
        </p:blipFill>
        <p:spPr>
          <a:xfrm>
            <a:off x="550495" y="5278398"/>
            <a:ext cx="3804484" cy="11259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5C521F-11FB-490C-B3F5-A3F73BB0B4B9}"/>
              </a:ext>
            </a:extLst>
          </p:cNvPr>
          <p:cNvGrpSpPr/>
          <p:nvPr/>
        </p:nvGrpSpPr>
        <p:grpSpPr>
          <a:xfrm>
            <a:off x="6430816" y="1624544"/>
            <a:ext cx="5567801" cy="4474090"/>
            <a:chOff x="6654229" y="1589455"/>
            <a:chExt cx="5567801" cy="4474090"/>
          </a:xfrm>
        </p:grpSpPr>
        <p:pic>
          <p:nvPicPr>
            <p:cNvPr id="5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334E62F6-DF21-FE42-AE03-E1957EAD7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03" b="14128"/>
            <a:stretch/>
          </p:blipFill>
          <p:spPr>
            <a:xfrm>
              <a:off x="6654229" y="1589455"/>
              <a:ext cx="5567801" cy="4474090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A5A3C59B-8DD9-42F8-ACA3-5A0C551FE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76" t="67689" r="-865" b="17053"/>
            <a:stretch/>
          </p:blipFill>
          <p:spPr>
            <a:xfrm>
              <a:off x="6654229" y="2462227"/>
              <a:ext cx="2696599" cy="7184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90BF35-9789-442E-9132-3067C27DD19B}"/>
                </a:ext>
              </a:extLst>
            </p:cNvPr>
            <p:cNvSpPr/>
            <p:nvPr/>
          </p:nvSpPr>
          <p:spPr>
            <a:xfrm>
              <a:off x="9492343" y="5057604"/>
              <a:ext cx="2579914" cy="1005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18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ADA60-360C-6A66-9B8E-0610D03AFA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80212" y="3587931"/>
            <a:ext cx="9147175" cy="2379113"/>
          </a:xfrm>
        </p:spPr>
        <p:txBody>
          <a:bodyPr/>
          <a:lstStyle/>
          <a:p>
            <a:r>
              <a:rPr lang="en-US" dirty="0"/>
              <a:t>[ADD PRESENTER CONTACT INFO]</a:t>
            </a:r>
          </a:p>
          <a:p>
            <a:r>
              <a:rPr lang="en-US" dirty="0">
                <a:hlinkClick r:id="rId2"/>
              </a:rPr>
              <a:t>www.sustainablect.org</a:t>
            </a:r>
            <a:endParaRPr lang="en-US" dirty="0"/>
          </a:p>
          <a:p>
            <a:r>
              <a:rPr lang="en-US" dirty="0" err="1"/>
              <a:t>info@sustainablect.org</a:t>
            </a:r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50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29797-2D5A-4CE8-8A0B-2A7C6F8BA6DD}"/>
              </a:ext>
            </a:extLst>
          </p:cNvPr>
          <p:cNvSpPr/>
          <p:nvPr/>
        </p:nvSpPr>
        <p:spPr>
          <a:xfrm>
            <a:off x="0" y="0"/>
            <a:ext cx="12192000" cy="1144588"/>
          </a:xfrm>
          <a:prstGeom prst="rect">
            <a:avLst/>
          </a:prstGeom>
          <a:solidFill>
            <a:srgbClr val="005E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email&#10;&#10;Description automatically generated">
            <a:extLst>
              <a:ext uri="{FF2B5EF4-FFF2-40B4-BE49-F238E27FC236}">
                <a16:creationId xmlns:a16="http://schemas.microsoft.com/office/drawing/2014/main" id="{92470377-52B5-44B8-A4AE-E1B27BAD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576193" y="6335985"/>
            <a:ext cx="1290810" cy="353274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F8064EB-2B26-42CF-87A7-0670D43BE0EE}"/>
              </a:ext>
            </a:extLst>
          </p:cNvPr>
          <p:cNvSpPr txBox="1">
            <a:spLocks/>
          </p:cNvSpPr>
          <p:nvPr/>
        </p:nvSpPr>
        <p:spPr>
          <a:xfrm>
            <a:off x="549275" y="382835"/>
            <a:ext cx="9140825" cy="7617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dirty="0">
                <a:solidFill>
                  <a:schemeClr val="bg1"/>
                </a:solidFill>
              </a:rPr>
              <a:t>Sustainable CT: Our Vision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D44080-6993-4D47-8D65-64EADC599387}"/>
              </a:ext>
            </a:extLst>
          </p:cNvPr>
          <p:cNvSpPr txBox="1">
            <a:spLocks/>
          </p:cNvSpPr>
          <p:nvPr/>
        </p:nvSpPr>
        <p:spPr>
          <a:xfrm>
            <a:off x="549275" y="1527423"/>
            <a:ext cx="4570578" cy="51618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ea typeface="+mj-lt"/>
                <a:cs typeface="+mj-lt"/>
              </a:rPr>
              <a:t>Sustainable CT strives to be inclusive, innovative, and collaborative. </a:t>
            </a:r>
            <a:br>
              <a:rPr lang="en-US" sz="2400" dirty="0">
                <a:ea typeface="+mj-lt"/>
                <a:cs typeface="+mj-lt"/>
              </a:rPr>
            </a:br>
            <a:br>
              <a:rPr lang="en-US" sz="1000" dirty="0">
                <a:ea typeface="+mj-lt"/>
                <a:cs typeface="+mj-lt"/>
              </a:rPr>
            </a:br>
            <a:r>
              <a:rPr lang="en-US" sz="2400" dirty="0">
                <a:ea typeface="+mj-lt"/>
                <a:cs typeface="+mj-lt"/>
              </a:rPr>
              <a:t>We are committed to equity, and to creating communities where all are welcome and have the opportunity to thrive.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1000" dirty="0">
                <a:ea typeface="+mj-lt"/>
                <a:cs typeface="+mj-lt"/>
              </a:rPr>
            </a:br>
            <a:r>
              <a:rPr lang="en-US" sz="2400" dirty="0">
                <a:ea typeface="+mj-lt"/>
                <a:cs typeface="+mj-lt"/>
              </a:rPr>
              <a:t>We recognize the natural environment as the foundation for the health and well-being of all people and the strength of the local economy.</a:t>
            </a:r>
          </a:p>
          <a:p>
            <a:endParaRPr lang="en-US" dirty="0">
              <a:ea typeface="+mj-lt"/>
              <a:cs typeface="+mj-lt"/>
            </a:endParaRPr>
          </a:p>
        </p:txBody>
      </p:sp>
      <p:pic>
        <p:nvPicPr>
          <p:cNvPr id="10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3F88D2-89ED-408B-B710-70BC99DA8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397"/>
          <a:stretch/>
        </p:blipFill>
        <p:spPr>
          <a:xfrm>
            <a:off x="5573275" y="4361056"/>
            <a:ext cx="3351479" cy="109268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A4603DF-C41C-4E93-A161-2B31400E3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13"/>
          <a:stretch/>
        </p:blipFill>
        <p:spPr>
          <a:xfrm>
            <a:off x="5564379" y="1788680"/>
            <a:ext cx="3351480" cy="227169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" name="Picture 9" descr="A picture containing building, outdoor, ground&#10;&#10;Description automatically generated">
            <a:extLst>
              <a:ext uri="{FF2B5EF4-FFF2-40B4-BE49-F238E27FC236}">
                <a16:creationId xmlns:a16="http://schemas.microsoft.com/office/drawing/2014/main" id="{8AD0D954-757E-42B7-8463-36FC1E0EC1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70"/>
          <a:stretch/>
        </p:blipFill>
        <p:spPr>
          <a:xfrm>
            <a:off x="9319625" y="1790664"/>
            <a:ext cx="2287739" cy="366301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1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15F45B-1539-4E37-B794-1A1A6747BCBE}"/>
              </a:ext>
            </a:extLst>
          </p:cNvPr>
          <p:cNvSpPr/>
          <p:nvPr/>
        </p:nvSpPr>
        <p:spPr>
          <a:xfrm>
            <a:off x="0" y="0"/>
            <a:ext cx="12192000" cy="1144588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B155C86-9813-4155-B166-6F1E9F2BAEB4}"/>
              </a:ext>
            </a:extLst>
          </p:cNvPr>
          <p:cNvSpPr txBox="1">
            <a:spLocks/>
          </p:cNvSpPr>
          <p:nvPr/>
        </p:nvSpPr>
        <p:spPr>
          <a:xfrm>
            <a:off x="549275" y="382835"/>
            <a:ext cx="9140825" cy="7617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dirty="0">
                <a:solidFill>
                  <a:schemeClr val="bg1"/>
                </a:solidFill>
              </a:rPr>
              <a:t>Advancing Sustainability Through…</a:t>
            </a:r>
          </a:p>
        </p:txBody>
      </p:sp>
      <p:pic>
        <p:nvPicPr>
          <p:cNvPr id="9" name="Picture 8" descr="A picture containing email&#10;&#10;Description automatically generated">
            <a:extLst>
              <a:ext uri="{FF2B5EF4-FFF2-40B4-BE49-F238E27FC236}">
                <a16:creationId xmlns:a16="http://schemas.microsoft.com/office/drawing/2014/main" id="{DFAD9962-4EBE-4DC2-8524-0A44297FC2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576193" y="6335985"/>
            <a:ext cx="1290810" cy="3532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D0AC25-4233-4FA6-84D8-D2E87F160786}"/>
              </a:ext>
            </a:extLst>
          </p:cNvPr>
          <p:cNvSpPr txBox="1">
            <a:spLocks/>
          </p:cNvSpPr>
          <p:nvPr/>
        </p:nvSpPr>
        <p:spPr>
          <a:xfrm>
            <a:off x="766990" y="4343162"/>
            <a:ext cx="3089722" cy="1733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Roadmap</a:t>
            </a:r>
          </a:p>
          <a:p>
            <a:pPr>
              <a:spcBef>
                <a:spcPts val="0"/>
              </a:spcBef>
            </a:pPr>
            <a:r>
              <a:rPr lang="en-US" dirty="0"/>
              <a:t>Menu of sustainability actions</a:t>
            </a:r>
          </a:p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4F118F9-AFF4-412C-9B31-709ED4A39241}"/>
              </a:ext>
            </a:extLst>
          </p:cNvPr>
          <p:cNvSpPr txBox="1">
            <a:spLocks/>
          </p:cNvSpPr>
          <p:nvPr/>
        </p:nvSpPr>
        <p:spPr>
          <a:xfrm>
            <a:off x="4576246" y="4343162"/>
            <a:ext cx="3226363" cy="1487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  <a:p>
            <a:pPr>
              <a:spcBef>
                <a:spcPts val="0"/>
              </a:spcBef>
            </a:pPr>
            <a:r>
              <a:rPr lang="en-US" dirty="0"/>
              <a:t>Technical assistance and funding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D6CEDFE-5B47-44F4-866F-87140A2529C7}"/>
              </a:ext>
            </a:extLst>
          </p:cNvPr>
          <p:cNvSpPr txBox="1">
            <a:spLocks/>
          </p:cNvSpPr>
          <p:nvPr/>
        </p:nvSpPr>
        <p:spPr>
          <a:xfrm>
            <a:off x="8404348" y="4343162"/>
            <a:ext cx="3864340" cy="13374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Certification</a:t>
            </a:r>
          </a:p>
          <a:p>
            <a:pPr>
              <a:spcBef>
                <a:spcPts val="0"/>
              </a:spcBef>
            </a:pPr>
            <a:r>
              <a:rPr lang="en-US" dirty="0"/>
              <a:t>Recognition and celebration of achievements</a:t>
            </a:r>
          </a:p>
          <a:p>
            <a:endParaRPr lang="en-US" dirty="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2A5E638-1C89-4A59-A20D-2D8BA255A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1" r="7032"/>
          <a:stretch/>
        </p:blipFill>
        <p:spPr>
          <a:xfrm>
            <a:off x="4576246" y="1843518"/>
            <a:ext cx="2828451" cy="217761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BF5322-E331-4713-BCFA-848C53483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42" t="8912" b="4812"/>
          <a:stretch/>
        </p:blipFill>
        <p:spPr>
          <a:xfrm>
            <a:off x="8385502" y="1843518"/>
            <a:ext cx="2828451" cy="217761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4206F5-5B0A-4542-AC3A-515A40B1BDD3}"/>
              </a:ext>
            </a:extLst>
          </p:cNvPr>
          <p:cNvSpPr/>
          <p:nvPr/>
        </p:nvSpPr>
        <p:spPr>
          <a:xfrm>
            <a:off x="766990" y="1843518"/>
            <a:ext cx="2828451" cy="21776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mage For">
            <a:extLst>
              <a:ext uri="{FF2B5EF4-FFF2-40B4-BE49-F238E27FC236}">
                <a16:creationId xmlns:a16="http://schemas.microsoft.com/office/drawing/2014/main" id="{BDBAD590-2A6E-4662-A9E9-ABAEFB57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9" y="1821197"/>
            <a:ext cx="2412289" cy="2199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5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2341E1-5BD6-4712-9AAC-14CCAE9B2B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2412" y="3940734"/>
            <a:ext cx="9147175" cy="830997"/>
          </a:xfrm>
        </p:spPr>
        <p:txBody>
          <a:bodyPr/>
          <a:lstStyle/>
          <a:p>
            <a:r>
              <a:rPr lang="en-US" sz="6000" dirty="0"/>
              <a:t>Roadmap of Actions</a:t>
            </a:r>
          </a:p>
        </p:txBody>
      </p:sp>
    </p:spTree>
    <p:extLst>
      <p:ext uri="{BB962C8B-B14F-4D97-AF65-F5344CB8AC3E}">
        <p14:creationId xmlns:p14="http://schemas.microsoft.com/office/powerpoint/2010/main" val="32232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30F82-4478-4084-A9E1-F0C0EB29CC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Roadmap of Voluntary Actions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B01B94-1A4C-48FD-8A24-1EB1F3B9880B}"/>
              </a:ext>
            </a:extLst>
          </p:cNvPr>
          <p:cNvSpPr txBox="1">
            <a:spLocks/>
          </p:cNvSpPr>
          <p:nvPr/>
        </p:nvSpPr>
        <p:spPr>
          <a:xfrm>
            <a:off x="527503" y="1486279"/>
            <a:ext cx="3197972" cy="4396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 dirty="0"/>
              <a:t>Inclusive and </a:t>
            </a:r>
            <a:r>
              <a:rPr lang="en-US" sz="2400" b="1" dirty="0">
                <a:solidFill>
                  <a:srgbClr val="8DC63F"/>
                </a:solidFill>
              </a:rPr>
              <a:t>equitable</a:t>
            </a:r>
            <a:r>
              <a:rPr lang="en-US" sz="2400" dirty="0">
                <a:solidFill>
                  <a:srgbClr val="8DC63F"/>
                </a:solidFill>
              </a:rPr>
              <a:t> </a:t>
            </a:r>
            <a:r>
              <a:rPr lang="en-US" sz="2400" b="1" dirty="0">
                <a:solidFill>
                  <a:srgbClr val="8DC63F"/>
                </a:solidFill>
              </a:rPr>
              <a:t>community </a:t>
            </a:r>
            <a:r>
              <a:rPr lang="en-US" sz="2400" dirty="0"/>
              <a:t>impacts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 dirty="0"/>
              <a:t>Thriving </a:t>
            </a:r>
            <a:r>
              <a:rPr lang="en-US" sz="2400" b="1" dirty="0">
                <a:solidFill>
                  <a:srgbClr val="8DC63F"/>
                </a:solidFill>
              </a:rPr>
              <a:t>local</a:t>
            </a:r>
            <a:r>
              <a:rPr lang="en-US" sz="2400" dirty="0">
                <a:solidFill>
                  <a:srgbClr val="8DC63F"/>
                </a:solidFill>
              </a:rPr>
              <a:t> </a:t>
            </a:r>
            <a:r>
              <a:rPr lang="en-US" sz="2400" b="1" dirty="0">
                <a:solidFill>
                  <a:srgbClr val="8DC63F"/>
                </a:solidFill>
              </a:rPr>
              <a:t>economies</a:t>
            </a:r>
            <a:endParaRPr lang="en-US" sz="2400" dirty="0">
              <a:solidFill>
                <a:srgbClr val="8DC63F"/>
              </a:solidFill>
            </a:endParaRP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 dirty="0"/>
              <a:t>Well-steward </a:t>
            </a:r>
            <a:r>
              <a:rPr lang="en-US" sz="2400" b="1" dirty="0">
                <a:solidFill>
                  <a:srgbClr val="8DC63F"/>
                </a:solidFill>
              </a:rPr>
              <a:t>land and natural resources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 dirty="0"/>
              <a:t>Vibrant and creative </a:t>
            </a:r>
            <a:r>
              <a:rPr lang="en-US" sz="2400" b="1" dirty="0">
                <a:solidFill>
                  <a:srgbClr val="8DC63F"/>
                </a:solidFill>
              </a:rPr>
              <a:t>cultural ecosystems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E223141-8297-44CC-AA4A-26377EE1F345}"/>
              </a:ext>
            </a:extLst>
          </p:cNvPr>
          <p:cNvSpPr txBox="1">
            <a:spLocks/>
          </p:cNvSpPr>
          <p:nvPr/>
        </p:nvSpPr>
        <p:spPr>
          <a:xfrm>
            <a:off x="4207306" y="1479432"/>
            <a:ext cx="3712547" cy="4403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 dirty="0"/>
              <a:t>Dynamic and resilient </a:t>
            </a:r>
            <a:r>
              <a:rPr lang="en-US" sz="2400" b="1" dirty="0">
                <a:solidFill>
                  <a:srgbClr val="8DC63F"/>
                </a:solidFill>
              </a:rPr>
              <a:t>planning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 dirty="0"/>
              <a:t>Clean and diverse </a:t>
            </a:r>
            <a:r>
              <a:rPr lang="en-US" sz="2400" b="1" dirty="0">
                <a:solidFill>
                  <a:srgbClr val="8DC63F"/>
                </a:solidFill>
              </a:rPr>
              <a:t>transportation</a:t>
            </a:r>
            <a:r>
              <a:rPr lang="en-US" sz="2400" dirty="0"/>
              <a:t> systems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 dirty="0"/>
              <a:t>Renewable and efficient </a:t>
            </a:r>
            <a:r>
              <a:rPr lang="en-US" sz="2400" b="1" dirty="0">
                <a:solidFill>
                  <a:srgbClr val="8DC63F"/>
                </a:solidFill>
              </a:rPr>
              <a:t>energy infrastructure and operations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 dirty="0"/>
              <a:t>Inclusive</a:t>
            </a:r>
            <a:r>
              <a:rPr lang="en-US" sz="2400" b="1" dirty="0">
                <a:solidFill>
                  <a:srgbClr val="0AA245"/>
                </a:solidFill>
              </a:rPr>
              <a:t> </a:t>
            </a:r>
            <a:r>
              <a:rPr lang="en-US" sz="2400" b="1" dirty="0">
                <a:solidFill>
                  <a:srgbClr val="8DC63F"/>
                </a:solidFill>
              </a:rPr>
              <a:t>engagement, communication and education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99867E-BC81-40E3-98E1-FC1EB9AFF09E}"/>
              </a:ext>
            </a:extLst>
          </p:cNvPr>
          <p:cNvSpPr txBox="1">
            <a:spLocks/>
          </p:cNvSpPr>
          <p:nvPr/>
        </p:nvSpPr>
        <p:spPr>
          <a:xfrm>
            <a:off x="8390299" y="1479432"/>
            <a:ext cx="3515466" cy="4403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 dirty="0"/>
              <a:t>Strategic </a:t>
            </a:r>
            <a:r>
              <a:rPr lang="en-US" sz="2400" b="1" dirty="0">
                <a:solidFill>
                  <a:srgbClr val="8DC63F"/>
                </a:solidFill>
              </a:rPr>
              <a:t>materials management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 dirty="0"/>
              <a:t>Optimal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8DC63F"/>
                </a:solidFill>
              </a:rPr>
              <a:t>health and wellness</a:t>
            </a:r>
            <a:r>
              <a:rPr lang="en-US" sz="2400" b="1" dirty="0">
                <a:solidFill>
                  <a:srgbClr val="0AA245"/>
                </a:solidFill>
              </a:rPr>
              <a:t> </a:t>
            </a:r>
            <a:r>
              <a:rPr lang="en-US" sz="2400" dirty="0"/>
              <a:t>opportunities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 dirty="0"/>
              <a:t>Healthy, efficient, and diverse </a:t>
            </a:r>
            <a:r>
              <a:rPr lang="en-US" sz="2400" b="1" dirty="0">
                <a:solidFill>
                  <a:srgbClr val="8DC63F"/>
                </a:solidFill>
              </a:rPr>
              <a:t>housing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 dirty="0"/>
              <a:t>Effective, compassionate </a:t>
            </a:r>
            <a:r>
              <a:rPr lang="en-US" sz="2400" b="1" dirty="0">
                <a:solidFill>
                  <a:srgbClr val="8DC63F"/>
                </a:solidFill>
              </a:rPr>
              <a:t>homelessness prevention</a:t>
            </a:r>
          </a:p>
          <a:p>
            <a:pPr marL="344488" indent="-344488">
              <a:spcBef>
                <a:spcPts val="2400"/>
              </a:spcBef>
            </a:pPr>
            <a:endParaRPr lang="en-US" b="1" dirty="0">
              <a:solidFill>
                <a:srgbClr val="0AA245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3164EB-02B3-423D-9D3A-23AC4298E5A8}"/>
              </a:ext>
            </a:extLst>
          </p:cNvPr>
          <p:cNvCxnSpPr>
            <a:cxnSpLocks/>
          </p:cNvCxnSpPr>
          <p:nvPr/>
        </p:nvCxnSpPr>
        <p:spPr>
          <a:xfrm>
            <a:off x="3992968" y="1806006"/>
            <a:ext cx="0" cy="3556624"/>
          </a:xfrm>
          <a:prstGeom prst="line">
            <a:avLst/>
          </a:prstGeom>
          <a:ln w="15875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57BBAE-969B-4FBF-9EDD-495777CDCCD9}"/>
              </a:ext>
            </a:extLst>
          </p:cNvPr>
          <p:cNvCxnSpPr>
            <a:cxnSpLocks/>
          </p:cNvCxnSpPr>
          <p:nvPr/>
        </p:nvCxnSpPr>
        <p:spPr>
          <a:xfrm>
            <a:off x="8043520" y="1806006"/>
            <a:ext cx="0" cy="3556624"/>
          </a:xfrm>
          <a:prstGeom prst="line">
            <a:avLst/>
          </a:prstGeom>
          <a:ln w="15875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46BBB3A-83CC-441D-A7CE-56132614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60" y="5987945"/>
            <a:ext cx="584394" cy="584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89FDD-15DA-4438-890C-6C1484FD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389" y="5987945"/>
            <a:ext cx="584394" cy="584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962E1C-AB4D-4008-8DB2-874DBA956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607" y="5940219"/>
            <a:ext cx="584394" cy="584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51FA88-51A3-4B23-BCCF-937B193CA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018" y="5987945"/>
            <a:ext cx="584394" cy="584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BC7EA-DD99-4B58-9F50-F37F57E5C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338" y="5987945"/>
            <a:ext cx="584394" cy="584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A5D76F-EF6F-4595-A939-8CE94AE15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658" y="5987945"/>
            <a:ext cx="584394" cy="5843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A605E8-319B-4A51-98CB-E0EA7D2C9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1978" y="5879311"/>
            <a:ext cx="584394" cy="584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142AE1-D8DF-46BB-9A52-61F0D923A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3236" y="5940219"/>
            <a:ext cx="584394" cy="5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2CF9C-0357-4367-BE3F-E5BE9EBADA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What Does Action Look Like?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CA0D6-1014-4E54-92DF-2E5B907B2C65}"/>
              </a:ext>
            </a:extLst>
          </p:cNvPr>
          <p:cNvSpPr/>
          <p:nvPr/>
        </p:nvSpPr>
        <p:spPr>
          <a:xfrm>
            <a:off x="549275" y="1430469"/>
            <a:ext cx="6646635" cy="469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444"/>
                </a:solidFill>
                <a:ea typeface="Times New Roman" panose="02020603050405020304" pitchFamily="18" charset="0"/>
              </a:rPr>
              <a:t>Examples of the 200+ Qualifying Possibilities </a:t>
            </a:r>
          </a:p>
          <a:p>
            <a:endParaRPr lang="en-US" sz="800" b="1" dirty="0"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Purchasing of sustainable goods and services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Watershed protection programs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Arts and culture initiatives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Inventory and assessment of historic resources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Pro-sustainability permitting 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Agriculture friendly practices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Energy use reduction across municipal buildings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Healthy and sustainable food networks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Housing needs assessment</a:t>
            </a:r>
          </a:p>
        </p:txBody>
      </p:sp>
      <p:pic>
        <p:nvPicPr>
          <p:cNvPr id="12" name="Picture 11" descr="A group of people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6B158923-54B3-44AD-BA72-CFA7CA777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6"/>
          <a:stretch/>
        </p:blipFill>
        <p:spPr>
          <a:xfrm>
            <a:off x="6977430" y="1770595"/>
            <a:ext cx="1183888" cy="151656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1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3A26FEE-9857-43EC-B190-C55714BED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50" r="26533"/>
          <a:stretch/>
        </p:blipFill>
        <p:spPr>
          <a:xfrm>
            <a:off x="8475898" y="1770595"/>
            <a:ext cx="979681" cy="235290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543DD90-4BB1-41FB-B8A3-D5172ADF3F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5"/>
          <a:stretch/>
        </p:blipFill>
        <p:spPr>
          <a:xfrm>
            <a:off x="8475898" y="4476022"/>
            <a:ext cx="1615956" cy="103060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8" name="Picture 17" descr="A picture containing plant, fruit, vegetable, fresh&#10;&#10;Description automatically generated">
            <a:extLst>
              <a:ext uri="{FF2B5EF4-FFF2-40B4-BE49-F238E27FC236}">
                <a16:creationId xmlns:a16="http://schemas.microsoft.com/office/drawing/2014/main" id="{48852AFE-80E9-48FA-9215-A37C8121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24" b="9760"/>
          <a:stretch/>
        </p:blipFill>
        <p:spPr>
          <a:xfrm>
            <a:off x="9770159" y="3153719"/>
            <a:ext cx="1694144" cy="94934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2" name="Picture 21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C8B3F2D0-0BDA-48F4-96B8-C84A33BBE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11"/>
          <a:stretch/>
        </p:blipFill>
        <p:spPr>
          <a:xfrm>
            <a:off x="10414907" y="4454776"/>
            <a:ext cx="1035123" cy="105185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644C17-CDC0-4CA2-85B0-02363FB6C3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183"/>
          <a:stretch/>
        </p:blipFill>
        <p:spPr>
          <a:xfrm>
            <a:off x="9770159" y="1770595"/>
            <a:ext cx="1694144" cy="103060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6" name="Picture 25" descr="A small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6B71AAFD-FDF4-4843-8278-991BEF5A20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232" t="1199" r="11013"/>
          <a:stretch/>
        </p:blipFill>
        <p:spPr>
          <a:xfrm>
            <a:off x="6972406" y="3627287"/>
            <a:ext cx="1188912" cy="187933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E4773C-9E25-41DA-9415-A9B79FE734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2412" y="3940734"/>
            <a:ext cx="9147175" cy="830997"/>
          </a:xfrm>
        </p:spPr>
        <p:txBody>
          <a:bodyPr/>
          <a:lstStyle/>
          <a:p>
            <a:r>
              <a:rPr lang="en-US" sz="6000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9637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CB72C-9C0F-5C44-ACDF-A48C146B11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Support and Technical Assistance</a:t>
            </a:r>
          </a:p>
        </p:txBody>
      </p:sp>
      <p:pic>
        <p:nvPicPr>
          <p:cNvPr id="15" name="Picture 14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A6628046-9EFB-CE49-928E-6834EEFAE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" r="1363" b="19543"/>
          <a:stretch/>
        </p:blipFill>
        <p:spPr>
          <a:xfrm>
            <a:off x="6096000" y="1438313"/>
            <a:ext cx="4582886" cy="231065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05A9B4-B2F1-1D4D-A1D7-394FE268A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7" r="2022"/>
          <a:stretch/>
        </p:blipFill>
        <p:spPr>
          <a:xfrm>
            <a:off x="1650250" y="1434723"/>
            <a:ext cx="3932676" cy="23142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3F58E4-8B5D-984D-A441-132F10564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9" t="3002" r="7010" b="21573"/>
          <a:stretch/>
        </p:blipFill>
        <p:spPr>
          <a:xfrm>
            <a:off x="6096000" y="3987564"/>
            <a:ext cx="4582886" cy="219891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CA6F72-8C2D-7046-B6A4-940210466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250" y="3987564"/>
            <a:ext cx="3932676" cy="21989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05C733-0FF4-C44B-B73A-C977D4BB6B01}"/>
              </a:ext>
            </a:extLst>
          </p:cNvPr>
          <p:cNvSpPr txBox="1"/>
          <p:nvPr/>
        </p:nvSpPr>
        <p:spPr>
          <a:xfrm>
            <a:off x="9817744" y="4906427"/>
            <a:ext cx="2081083" cy="369332"/>
          </a:xfrm>
          <a:prstGeom prst="rect">
            <a:avLst/>
          </a:prstGeom>
          <a:solidFill>
            <a:srgbClr val="27AAE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Fellowship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8F0E0-E2CF-1A4B-9334-F4884790557E}"/>
              </a:ext>
            </a:extLst>
          </p:cNvPr>
          <p:cNvSpPr txBox="1"/>
          <p:nvPr/>
        </p:nvSpPr>
        <p:spPr>
          <a:xfrm>
            <a:off x="202872" y="2682974"/>
            <a:ext cx="1604735" cy="369332"/>
          </a:xfrm>
          <a:prstGeom prst="rect">
            <a:avLst/>
          </a:prstGeom>
          <a:solidFill>
            <a:srgbClr val="27AAE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Equity Coaches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070E1B-BFAA-8B4D-BCF0-CDB50D36B99A}"/>
              </a:ext>
            </a:extLst>
          </p:cNvPr>
          <p:cNvSpPr txBox="1"/>
          <p:nvPr/>
        </p:nvSpPr>
        <p:spPr>
          <a:xfrm>
            <a:off x="9817744" y="2699926"/>
            <a:ext cx="2081083" cy="369332"/>
          </a:xfrm>
          <a:prstGeom prst="rect">
            <a:avLst/>
          </a:prstGeom>
          <a:solidFill>
            <a:srgbClr val="27AAE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Workshops, Training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EEB9B0-D051-D44F-BD62-C287D703DCA3}"/>
              </a:ext>
            </a:extLst>
          </p:cNvPr>
          <p:cNvSpPr txBox="1"/>
          <p:nvPr/>
        </p:nvSpPr>
        <p:spPr>
          <a:xfrm>
            <a:off x="366157" y="4906427"/>
            <a:ext cx="1146957" cy="923330"/>
          </a:xfrm>
          <a:prstGeom prst="rect">
            <a:avLst/>
          </a:prstGeom>
          <a:solidFill>
            <a:srgbClr val="27AAE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Technical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Assistance Partners</a:t>
            </a:r>
          </a:p>
        </p:txBody>
      </p:sp>
    </p:spTree>
    <p:extLst>
      <p:ext uri="{BB962C8B-B14F-4D97-AF65-F5344CB8AC3E}">
        <p14:creationId xmlns:p14="http://schemas.microsoft.com/office/powerpoint/2010/main" val="29376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FD56EDE-AF62-874E-A371-31BF040B6E98}" vid="{C291FEE0-FE80-A54E-AF0A-978CE64D62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3DFF72B3118949A3F5D822343E04A8" ma:contentTypeVersion="16" ma:contentTypeDescription="Create a new document." ma:contentTypeScope="" ma:versionID="c4a16714a0fe9a3bfa74fe91ceffa61a">
  <xsd:schema xmlns:xsd="http://www.w3.org/2001/XMLSchema" xmlns:xs="http://www.w3.org/2001/XMLSchema" xmlns:p="http://schemas.microsoft.com/office/2006/metadata/properties" xmlns:ns2="53f070e7-bdf3-4f08-ace1-bd58b690abe0" xmlns:ns3="cf3745f4-26fe-4f73-83b4-05c10aa9b33d" targetNamespace="http://schemas.microsoft.com/office/2006/metadata/properties" ma:root="true" ma:fieldsID="0dd20cefba14e16f2094e8e39841d0d1" ns2:_="" ns3:_="">
    <xsd:import namespace="53f070e7-bdf3-4f08-ace1-bd58b690abe0"/>
    <xsd:import namespace="cf3745f4-26fe-4f73-83b4-05c10aa9b3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070e7-bdf3-4f08-ace1-bd58b690a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b5b5bf-0475-4e08-9f9f-49974728ac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745f4-26fe-4f73-83b4-05c10aa9b33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530d76e-ee34-43cd-8276-6edd5e240846}" ma:internalName="TaxCatchAll" ma:showField="CatchAllData" ma:web="cf3745f4-26fe-4f73-83b4-05c10aa9b3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2B8F57-935B-4434-A545-1CEFF7CE06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7E4805-F6B5-47B2-A86D-FBE7D53438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f070e7-bdf3-4f08-ace1-bd58b690abe0"/>
    <ds:schemaRef ds:uri="cf3745f4-26fe-4f73-83b4-05c10aa9b3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837</Words>
  <Application>Microsoft Office PowerPoint</Application>
  <PresentationFormat>Widescreen</PresentationFormat>
  <Paragraphs>132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trueno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Eastern Connecticut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LeClair, Jessica H.(Institute for Sustainable Energy)</dc:creator>
  <cp:lastModifiedBy>Torin Radicioni</cp:lastModifiedBy>
  <cp:revision>34</cp:revision>
  <cp:lastPrinted>2019-09-26T15:02:07Z</cp:lastPrinted>
  <dcterms:created xsi:type="dcterms:W3CDTF">2019-05-06T17:59:13Z</dcterms:created>
  <dcterms:modified xsi:type="dcterms:W3CDTF">2022-06-22T16:06:36Z</dcterms:modified>
</cp:coreProperties>
</file>